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3" r:id="rId7"/>
    <p:sldId id="261" r:id="rId8"/>
    <p:sldId id="262"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15A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660"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8CF09A8C-CD51-48E7-A145-4155CDA4D859}" type="datetimeFigureOut">
              <a:rPr lang="en-US" smtClean="0"/>
              <a:pPr/>
              <a:t>5/17/2010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BE89813-C2DB-4686-835F-23EA079DFF2D}"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CF09A8C-CD51-48E7-A145-4155CDA4D859}" type="datetimeFigureOut">
              <a:rPr lang="en-US" smtClean="0"/>
              <a:pPr/>
              <a:t>5/17/2010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BE89813-C2DB-4686-835F-23EA079DFF2D}"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CF09A8C-CD51-48E7-A145-4155CDA4D859}" type="datetimeFigureOut">
              <a:rPr lang="en-US" smtClean="0"/>
              <a:pPr/>
              <a:t>5/17/2010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BE89813-C2DB-4686-835F-23EA079DFF2D}"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CF09A8C-CD51-48E7-A145-4155CDA4D859}" type="datetimeFigureOut">
              <a:rPr lang="en-US" smtClean="0"/>
              <a:pPr/>
              <a:t>5/17/2010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BE89813-C2DB-4686-835F-23EA079DFF2D}"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F09A8C-CD51-48E7-A145-4155CDA4D859}" type="datetimeFigureOut">
              <a:rPr lang="en-US" smtClean="0"/>
              <a:pPr/>
              <a:t>5/17/2010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BE89813-C2DB-4686-835F-23EA079DFF2D}"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8CF09A8C-CD51-48E7-A145-4155CDA4D859}" type="datetimeFigureOut">
              <a:rPr lang="en-US" smtClean="0"/>
              <a:pPr/>
              <a:t>5/17/2010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BE89813-C2DB-4686-835F-23EA079DFF2D}"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8CF09A8C-CD51-48E7-A145-4155CDA4D859}" type="datetimeFigureOut">
              <a:rPr lang="en-US" smtClean="0"/>
              <a:pPr/>
              <a:t>5/17/2010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BBE89813-C2DB-4686-835F-23EA079DFF2D}"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8CF09A8C-CD51-48E7-A145-4155CDA4D859}" type="datetimeFigureOut">
              <a:rPr lang="en-US" smtClean="0"/>
              <a:pPr/>
              <a:t>5/17/2010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BBE89813-C2DB-4686-835F-23EA079DFF2D}"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F09A8C-CD51-48E7-A145-4155CDA4D859}" type="datetimeFigureOut">
              <a:rPr lang="en-US" smtClean="0"/>
              <a:pPr/>
              <a:t>5/17/2010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BBE89813-C2DB-4686-835F-23EA079DFF2D}"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F09A8C-CD51-48E7-A145-4155CDA4D859}" type="datetimeFigureOut">
              <a:rPr lang="en-US" smtClean="0"/>
              <a:pPr/>
              <a:t>5/17/2010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BE89813-C2DB-4686-835F-23EA079DFF2D}"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F09A8C-CD51-48E7-A145-4155CDA4D859}" type="datetimeFigureOut">
              <a:rPr lang="en-US" smtClean="0"/>
              <a:pPr/>
              <a:t>5/17/2010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BE89813-C2DB-4686-835F-23EA079DFF2D}"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F09A8C-CD51-48E7-A145-4155CDA4D859}" type="datetimeFigureOut">
              <a:rPr lang="en-US" smtClean="0"/>
              <a:pPr/>
              <a:t>5/17/2010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E89813-C2DB-4686-835F-23EA079DFF2D}"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Layout" Target="../slideLayouts/slideLayout1.xml"/><Relationship Id="rId1" Type="http://schemas.openxmlformats.org/officeDocument/2006/relationships/audio" Target="../media/audio1.wav"/><Relationship Id="rId5" Type="http://schemas.openxmlformats.org/officeDocument/2006/relationships/image" Target="../media/image2.png"/><Relationship Id="rId4" Type="http://schemas.openxmlformats.org/officeDocument/2006/relationships/image" Target="../media/image1.w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slideLayout" Target="../slideLayouts/slideLayout2.xml"/><Relationship Id="rId1" Type="http://schemas.openxmlformats.org/officeDocument/2006/relationships/audio" Target="../media/audio3.wav"/><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slideLayout" Target="../slideLayouts/slideLayout2.xml"/><Relationship Id="rId1" Type="http://schemas.openxmlformats.org/officeDocument/2006/relationships/audio" Target="../media/audio1.wav"/><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jonathan.mueller.faculty.noctrl.edu/toolbox/references.htm#wiggins1993" TargetMode="External"/><Relationship Id="rId2" Type="http://schemas.openxmlformats.org/officeDocument/2006/relationships/hyperlink" Target="http://jonathan.mueller.faculty.noctrl.edu/toolbox/" TargetMode="External"/><Relationship Id="rId1" Type="http://schemas.openxmlformats.org/officeDocument/2006/relationships/slideLayout" Target="../slideLayouts/slideLayout2.xml"/><Relationship Id="rId5" Type="http://schemas.openxmlformats.org/officeDocument/2006/relationships/image" Target="../media/image4.gif"/><Relationship Id="rId4" Type="http://schemas.openxmlformats.org/officeDocument/2006/relationships/hyperlink" Target="http://jonathan.mueller.faculty.noctrl.edu/toolbox/references.htm#stiggins"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hyperlink" Target="http://www.essentialschools.org/resources/111"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Authentic Assessment</a:t>
            </a:r>
            <a:endParaRPr lang="en-AU" dirty="0"/>
          </a:p>
        </p:txBody>
      </p:sp>
      <p:sp>
        <p:nvSpPr>
          <p:cNvPr id="3" name="Subtitle 2"/>
          <p:cNvSpPr>
            <a:spLocks noGrp="1"/>
          </p:cNvSpPr>
          <p:nvPr>
            <p:ph type="subTitle" idx="1"/>
          </p:nvPr>
        </p:nvSpPr>
        <p:spPr/>
        <p:txBody>
          <a:bodyPr/>
          <a:lstStyle/>
          <a:p>
            <a:r>
              <a:rPr lang="en-AU" dirty="0" smtClean="0"/>
              <a:t>A lightening paced tour!</a:t>
            </a:r>
            <a:endParaRPr lang="en-AU" dirty="0"/>
          </a:p>
        </p:txBody>
      </p:sp>
      <p:pic>
        <p:nvPicPr>
          <p:cNvPr id="11266" name="Picture 2" descr="C:\Program Files\Microsoft Office\MEDIA\CAGCAT10\j0212957.wmf"/>
          <p:cNvPicPr>
            <a:picLocks noChangeAspect="1" noChangeArrowheads="1"/>
          </p:cNvPicPr>
          <p:nvPr/>
        </p:nvPicPr>
        <p:blipFill>
          <a:blip r:embed="rId4" cstate="print"/>
          <a:srcRect/>
          <a:stretch>
            <a:fillRect/>
          </a:stretch>
        </p:blipFill>
        <p:spPr bwMode="auto">
          <a:xfrm>
            <a:off x="6705600" y="4994275"/>
            <a:ext cx="1830388" cy="1149350"/>
          </a:xfrm>
          <a:prstGeom prst="rect">
            <a:avLst/>
          </a:prstGeom>
          <a:noFill/>
        </p:spPr>
      </p:pic>
      <p:pic>
        <p:nvPicPr>
          <p:cNvPr id="5" name="j0214098.wav">
            <a:hlinkClick r:id="" action="ppaction://media"/>
          </p:cNvPr>
          <p:cNvPicPr>
            <a:picLocks noRot="1" noChangeAspect="1"/>
          </p:cNvPicPr>
          <p:nvPr>
            <a:wavAudioFile r:embed="rId1" name="j0214098.wav"/>
          </p:nvPr>
        </p:nvPicPr>
        <p:blipFill>
          <a:blip r:embed="rId5" cstate="print"/>
          <a:stretch>
            <a:fillRect/>
          </a:stretch>
        </p:blipFill>
        <p:spPr>
          <a:xfrm>
            <a:off x="1785918" y="5643578"/>
            <a:ext cx="304800" cy="304800"/>
          </a:xfrm>
          <a:prstGeom prst="rect">
            <a:avLst/>
          </a:prstGeom>
        </p:spPr>
      </p:pic>
    </p:spTree>
  </p:cSld>
  <p:clrMapOvr>
    <a:masterClrMapping/>
  </p:clrMapOvr>
  <p:transition>
    <p:wipe dir="d"/>
    <p:sndAc>
      <p:stSnd>
        <p:snd r:embed="rId3" name="cashreg.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4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Authentic Assessment Techniques</a:t>
            </a:r>
            <a:endParaRPr lang="en-AU" dirty="0"/>
          </a:p>
        </p:txBody>
      </p:sp>
      <p:sp>
        <p:nvSpPr>
          <p:cNvPr id="3" name="Content Placeholder 2"/>
          <p:cNvSpPr>
            <a:spLocks noGrp="1"/>
          </p:cNvSpPr>
          <p:nvPr>
            <p:ph idx="1"/>
          </p:nvPr>
        </p:nvSpPr>
        <p:spPr/>
        <p:txBody>
          <a:bodyPr>
            <a:normAutofit fontScale="47500" lnSpcReduction="20000"/>
          </a:bodyPr>
          <a:lstStyle/>
          <a:p>
            <a:pPr lvl="0"/>
            <a:r>
              <a:rPr lang="en-AU" sz="4500" b="1" dirty="0" smtClean="0"/>
              <a:t>Criterion Referenced </a:t>
            </a:r>
            <a:r>
              <a:rPr lang="en-AU" sz="4500" dirty="0" smtClean="0"/>
              <a:t>– outlines how students can achieve expertise of set out outcomes. Current practice in this area is dominated by the use of rubrics and scoring guides. </a:t>
            </a:r>
            <a:r>
              <a:rPr lang="en-AU" sz="4500" dirty="0" err="1" smtClean="0"/>
              <a:t>Merickel</a:t>
            </a:r>
            <a:r>
              <a:rPr lang="en-AU" sz="4500" dirty="0" smtClean="0"/>
              <a:t> points out that the difference between this system and grading is that grades are norm referenced and also do not describe what is ‘good’. An advantage of this method is that students can be involved in the creation of criteria and create it in their own language, which will have more meaning to them.</a:t>
            </a:r>
          </a:p>
          <a:p>
            <a:pPr lvl="0"/>
            <a:r>
              <a:rPr lang="en-AU" sz="4500" b="1" dirty="0" smtClean="0"/>
              <a:t>Journals</a:t>
            </a:r>
            <a:r>
              <a:rPr lang="en-AU" sz="4500" dirty="0" smtClean="0"/>
              <a:t> – a reflective process, where students consider the learning process and product and then record their ideas, experiences and interests. Hart (1994) identifies that this allows for the documentation of changing student perceptions of themselves and their abilities over time.</a:t>
            </a:r>
          </a:p>
          <a:p>
            <a:endParaRPr lang="en-AU" sz="2500" dirty="0" smtClean="0"/>
          </a:p>
          <a:p>
            <a:pPr>
              <a:buNone/>
            </a:pPr>
            <a:r>
              <a:rPr lang="en-AU" sz="2500" dirty="0" smtClean="0"/>
              <a:t>	</a:t>
            </a:r>
            <a:r>
              <a:rPr lang="en-AU" sz="2500" b="1" i="1" dirty="0" smtClean="0"/>
              <a:t>Source: </a:t>
            </a:r>
          </a:p>
          <a:p>
            <a:pPr>
              <a:buNone/>
            </a:pPr>
            <a:r>
              <a:rPr lang="en-AU" sz="2500" i="1" dirty="0"/>
              <a:t>	</a:t>
            </a:r>
            <a:r>
              <a:rPr lang="en-AU" sz="2500" i="1" dirty="0" smtClean="0"/>
              <a:t>Hart</a:t>
            </a:r>
            <a:r>
              <a:rPr lang="en-AU" sz="2500" i="1" dirty="0"/>
              <a:t>, D. 1994 “Authentic Assessment: A Handbook for Educators”, Addison-Wesley Pub. Co., New York</a:t>
            </a:r>
            <a:r>
              <a:rPr lang="en-AU" sz="2500" i="1" dirty="0" smtClean="0"/>
              <a:t>.</a:t>
            </a:r>
            <a:r>
              <a:rPr lang="en-AU" sz="2500" i="1" dirty="0"/>
              <a:t> </a:t>
            </a:r>
          </a:p>
          <a:p>
            <a:pPr>
              <a:buNone/>
            </a:pPr>
            <a:r>
              <a:rPr lang="en-AU" sz="2500" i="1" dirty="0" smtClean="0"/>
              <a:t>	</a:t>
            </a:r>
            <a:r>
              <a:rPr lang="en-AU" sz="2500" i="1" dirty="0" err="1" smtClean="0"/>
              <a:t>Zessoules</a:t>
            </a:r>
            <a:r>
              <a:rPr lang="en-AU" sz="2500" i="1" dirty="0"/>
              <a:t>, </a:t>
            </a:r>
            <a:r>
              <a:rPr lang="en-AU" sz="2500" i="1" dirty="0" err="1"/>
              <a:t>Rieneke</a:t>
            </a:r>
            <a:r>
              <a:rPr lang="en-AU" sz="2500" i="1" dirty="0"/>
              <a:t>, &amp; Howard Gardner. (1991). Authentic Assessment: Beyond the Buzzword and Into the Classroom. In Vitro </a:t>
            </a:r>
            <a:r>
              <a:rPr lang="en-AU" sz="2500" i="1" dirty="0" err="1"/>
              <a:t>Perrone</a:t>
            </a:r>
            <a:r>
              <a:rPr lang="en-AU" sz="2500" i="1" dirty="0"/>
              <a:t> (Ed.), Expanding Student Assessment. (pp. 47-71). Alexandria, VA: Association for Supervision and Curriculum Development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Radical Idea</a:t>
            </a:r>
            <a:endParaRPr lang="en-AU" dirty="0"/>
          </a:p>
        </p:txBody>
      </p:sp>
      <p:sp>
        <p:nvSpPr>
          <p:cNvPr id="3" name="Content Placeholder 2"/>
          <p:cNvSpPr>
            <a:spLocks noGrp="1"/>
          </p:cNvSpPr>
          <p:nvPr>
            <p:ph idx="1"/>
          </p:nvPr>
        </p:nvSpPr>
        <p:spPr>
          <a:xfrm>
            <a:off x="214282" y="1214422"/>
            <a:ext cx="8472518" cy="4911741"/>
          </a:xfrm>
        </p:spPr>
        <p:txBody>
          <a:bodyPr/>
          <a:lstStyle/>
          <a:p>
            <a:endParaRPr lang="en-AU" dirty="0" smtClean="0"/>
          </a:p>
          <a:p>
            <a:r>
              <a:rPr lang="en-AU" dirty="0" smtClean="0"/>
              <a:t>We need more assessment, not less!</a:t>
            </a:r>
          </a:p>
          <a:p>
            <a:endParaRPr lang="en-AU" dirty="0"/>
          </a:p>
          <a:p>
            <a:endParaRPr lang="en-AU" dirty="0" smtClean="0"/>
          </a:p>
          <a:p>
            <a:r>
              <a:rPr lang="en-AU" dirty="0" smtClean="0"/>
              <a:t>Crazy.........?</a:t>
            </a:r>
            <a:endParaRPr lang="en-AU" dirty="0"/>
          </a:p>
        </p:txBody>
      </p:sp>
      <p:pic>
        <p:nvPicPr>
          <p:cNvPr id="8194" name="Picture 2" descr="C:\Program Files\Microsoft Office\MEDIA\CAGCAT10\j0297707.wmf"/>
          <p:cNvPicPr>
            <a:picLocks noChangeAspect="1" noChangeArrowheads="1"/>
          </p:cNvPicPr>
          <p:nvPr/>
        </p:nvPicPr>
        <p:blipFill>
          <a:blip r:embed="rId3" cstate="print"/>
          <a:srcRect/>
          <a:stretch>
            <a:fillRect/>
          </a:stretch>
        </p:blipFill>
        <p:spPr bwMode="auto">
          <a:xfrm>
            <a:off x="6418483" y="3510028"/>
            <a:ext cx="1941292" cy="2389122"/>
          </a:xfrm>
          <a:prstGeom prst="rect">
            <a:avLst/>
          </a:prstGeom>
          <a:noFill/>
        </p:spPr>
      </p:pic>
      <p:pic>
        <p:nvPicPr>
          <p:cNvPr id="5" name="ELPHRG01.wav">
            <a:hlinkClick r:id="" action="ppaction://media"/>
          </p:cNvPr>
          <p:cNvPicPr>
            <a:picLocks noRot="1" noChangeAspect="1"/>
          </p:cNvPicPr>
          <p:nvPr>
            <a:wavAudioFile r:embed="rId1" name="ELPHRG01.wav"/>
          </p:nvPr>
        </p:nvPicPr>
        <p:blipFill>
          <a:blip r:embed="rId4" cstate="print"/>
          <a:stretch>
            <a:fillRect/>
          </a:stretch>
        </p:blipFill>
        <p:spPr>
          <a:xfrm>
            <a:off x="1428728" y="5715016"/>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9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Grant Wiggins’ thinking:</a:t>
            </a:r>
            <a:endParaRPr lang="en-AU" dirty="0"/>
          </a:p>
        </p:txBody>
      </p:sp>
      <p:sp>
        <p:nvSpPr>
          <p:cNvPr id="3" name="Content Placeholder 2"/>
          <p:cNvSpPr>
            <a:spLocks noGrp="1"/>
          </p:cNvSpPr>
          <p:nvPr>
            <p:ph idx="1"/>
          </p:nvPr>
        </p:nvSpPr>
        <p:spPr/>
        <p:txBody>
          <a:bodyPr/>
          <a:lstStyle/>
          <a:p>
            <a:r>
              <a:rPr lang="en-AU" dirty="0" smtClean="0"/>
              <a:t>Substitute </a:t>
            </a:r>
            <a:r>
              <a:rPr lang="en-AU" i="1" dirty="0" smtClean="0"/>
              <a:t>feedback</a:t>
            </a:r>
            <a:r>
              <a:rPr lang="en-AU" dirty="0" smtClean="0"/>
              <a:t> for </a:t>
            </a:r>
            <a:r>
              <a:rPr lang="en-AU" i="1" dirty="0" smtClean="0"/>
              <a:t>assessment</a:t>
            </a:r>
            <a:r>
              <a:rPr lang="en-AU" dirty="0" smtClean="0"/>
              <a:t>.</a:t>
            </a:r>
          </a:p>
          <a:p>
            <a:r>
              <a:rPr lang="en-AU" dirty="0" smtClean="0"/>
              <a:t>The point of assessment in education is to advance learning, not merely audit absorption of facts.</a:t>
            </a:r>
          </a:p>
          <a:p>
            <a:r>
              <a:rPr lang="en-AU" dirty="0" smtClean="0"/>
              <a:t>To reach any genuine standard, we need lots of trials, errors, and adjustments.</a:t>
            </a:r>
          </a:p>
          <a:p>
            <a:r>
              <a:rPr lang="en-AU" dirty="0" smtClean="0"/>
              <a:t>Authentic feedback gives more useful feedback than more traditional methods</a:t>
            </a:r>
            <a:endParaRPr lang="en-AU" dirty="0"/>
          </a:p>
        </p:txBody>
      </p:sp>
      <p:pic>
        <p:nvPicPr>
          <p:cNvPr id="9218" name="Picture 2" descr="C:\Program Files\Microsoft Office\MEDIA\CAGCAT10\j0297551.wmf"/>
          <p:cNvPicPr>
            <a:picLocks noChangeAspect="1" noChangeArrowheads="1"/>
          </p:cNvPicPr>
          <p:nvPr/>
        </p:nvPicPr>
        <p:blipFill>
          <a:blip r:embed="rId2" cstate="print"/>
          <a:srcRect/>
          <a:stretch>
            <a:fillRect/>
          </a:stretch>
        </p:blipFill>
        <p:spPr bwMode="auto">
          <a:xfrm>
            <a:off x="7770813" y="4700588"/>
            <a:ext cx="1195387" cy="1824037"/>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96842"/>
          </a:xfrm>
        </p:spPr>
        <p:txBody>
          <a:bodyPr>
            <a:normAutofit fontScale="90000"/>
          </a:bodyPr>
          <a:lstStyle/>
          <a:p>
            <a:r>
              <a:rPr lang="en-AU" dirty="0" smtClean="0"/>
              <a:t>Simple really!</a:t>
            </a:r>
            <a:endParaRPr lang="en-AU" dirty="0"/>
          </a:p>
        </p:txBody>
      </p:sp>
      <p:sp>
        <p:nvSpPr>
          <p:cNvPr id="3" name="Content Placeholder 2"/>
          <p:cNvSpPr>
            <a:spLocks noGrp="1"/>
          </p:cNvSpPr>
          <p:nvPr>
            <p:ph idx="1"/>
          </p:nvPr>
        </p:nvSpPr>
        <p:spPr>
          <a:xfrm>
            <a:off x="428596" y="857232"/>
            <a:ext cx="8229600" cy="4525963"/>
          </a:xfrm>
        </p:spPr>
        <p:txBody>
          <a:bodyPr>
            <a:normAutofit/>
          </a:bodyPr>
          <a:lstStyle/>
          <a:p>
            <a:r>
              <a:rPr lang="en-AU" dirty="0" smtClean="0"/>
              <a:t>In the real world, we learn and are assessed: on our ability to learn from results.</a:t>
            </a:r>
          </a:p>
          <a:p>
            <a:r>
              <a:rPr lang="en-AU" dirty="0" smtClean="0"/>
              <a:t>“Students improve and are engaged when they </a:t>
            </a:r>
            <a:r>
              <a:rPr lang="en-AU" dirty="0" err="1" smtClean="0"/>
              <a:t>recieve</a:t>
            </a:r>
            <a:r>
              <a:rPr lang="en-AU" dirty="0" smtClean="0"/>
              <a:t> feedback (and opportunities to use it) on realistic tasks requiring transfer at the heart of learning goals and real-world demands”. </a:t>
            </a:r>
          </a:p>
          <a:p>
            <a:pPr>
              <a:buNone/>
            </a:pPr>
            <a:r>
              <a:rPr lang="en-AU" sz="2200" i="1" dirty="0" smtClean="0"/>
              <a:t>Wiggins, G. (2010) “Healthier Testing Made Easy: The Idea of Authentic Assessment”, (Accessed: 11/05/2010).</a:t>
            </a:r>
            <a:endParaRPr lang="en-AU" sz="2200" i="1" dirty="0"/>
          </a:p>
        </p:txBody>
      </p:sp>
      <p:pic>
        <p:nvPicPr>
          <p:cNvPr id="10243" name="Picture 3" descr="C:\Program Files\Microsoft Office\MEDIA\CAGCAT10\j0299171.wmf"/>
          <p:cNvPicPr>
            <a:picLocks noChangeAspect="1" noChangeArrowheads="1"/>
          </p:cNvPicPr>
          <p:nvPr/>
        </p:nvPicPr>
        <p:blipFill>
          <a:blip r:embed="rId3" cstate="print"/>
          <a:srcRect/>
          <a:stretch>
            <a:fillRect/>
          </a:stretch>
        </p:blipFill>
        <p:spPr bwMode="auto">
          <a:xfrm>
            <a:off x="7643833" y="5107086"/>
            <a:ext cx="1312841" cy="1547714"/>
          </a:xfrm>
          <a:prstGeom prst="rect">
            <a:avLst/>
          </a:prstGeom>
          <a:noFill/>
        </p:spPr>
      </p:pic>
      <p:pic>
        <p:nvPicPr>
          <p:cNvPr id="6" name="j0214098.wav">
            <a:hlinkClick r:id="" action="ppaction://media"/>
          </p:cNvPr>
          <p:cNvPicPr>
            <a:picLocks noRot="1" noChangeAspect="1"/>
          </p:cNvPicPr>
          <p:nvPr>
            <a:wavAudioFile r:embed="rId1" name="j0214098.wav"/>
          </p:nvPr>
        </p:nvPicPr>
        <p:blipFill>
          <a:blip r:embed="rId4" cstate="print"/>
          <a:stretch>
            <a:fillRect/>
          </a:stretch>
        </p:blipFill>
        <p:spPr>
          <a:xfrm>
            <a:off x="1500166" y="6000768"/>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4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Hmmm!</a:t>
            </a:r>
            <a:endParaRPr lang="en-AU" dirty="0"/>
          </a:p>
        </p:txBody>
      </p:sp>
      <p:sp>
        <p:nvSpPr>
          <p:cNvPr id="3" name="Content Placeholder 2"/>
          <p:cNvSpPr>
            <a:spLocks noGrp="1"/>
          </p:cNvSpPr>
          <p:nvPr>
            <p:ph idx="1"/>
          </p:nvPr>
        </p:nvSpPr>
        <p:spPr/>
        <p:txBody>
          <a:bodyPr/>
          <a:lstStyle/>
          <a:p>
            <a:r>
              <a:rPr lang="en-AU" b="1" i="1" dirty="0" smtClean="0"/>
              <a:t>“ </a:t>
            </a:r>
            <a:r>
              <a:rPr lang="en-AU" b="1" i="1" dirty="0"/>
              <a:t>At best, testing does more harm than good; at worst, it hinders, distorts, and corrupts the learning process” (p. 51</a:t>
            </a:r>
            <a:r>
              <a:rPr lang="en-AU" b="1" i="1" dirty="0" smtClean="0"/>
              <a:t>).</a:t>
            </a:r>
          </a:p>
          <a:p>
            <a:endParaRPr lang="en-AU" dirty="0"/>
          </a:p>
          <a:p>
            <a:pPr>
              <a:buNone/>
            </a:pPr>
            <a:r>
              <a:rPr lang="en-AU" dirty="0" smtClean="0"/>
              <a:t>	Holt</a:t>
            </a:r>
            <a:r>
              <a:rPr lang="en-AU" dirty="0"/>
              <a:t>, J 1970, “The underachieving school”, Penguin, London, pp. 51-63.</a:t>
            </a:r>
          </a:p>
        </p:txBody>
      </p:sp>
      <p:pic>
        <p:nvPicPr>
          <p:cNvPr id="1026" name="Picture 2" descr="C:\Program Files\Microsoft Office\MEDIA\CAGCAT10\j0299125.wmf"/>
          <p:cNvPicPr>
            <a:picLocks noChangeAspect="1" noChangeArrowheads="1"/>
          </p:cNvPicPr>
          <p:nvPr/>
        </p:nvPicPr>
        <p:blipFill>
          <a:blip r:embed="rId2" cstate="print"/>
          <a:srcRect/>
          <a:stretch>
            <a:fillRect/>
          </a:stretch>
        </p:blipFill>
        <p:spPr bwMode="auto">
          <a:xfrm>
            <a:off x="7000892" y="4643446"/>
            <a:ext cx="1100023" cy="1805026"/>
          </a:xfrm>
          <a:prstGeom prst="rect">
            <a:avLst/>
          </a:prstGeom>
          <a:noFill/>
        </p:spPr>
      </p:pic>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Definitions</a:t>
            </a:r>
            <a:endParaRPr lang="en-AU" dirty="0"/>
          </a:p>
        </p:txBody>
      </p:sp>
      <p:sp>
        <p:nvSpPr>
          <p:cNvPr id="3" name="Content Placeholder 2"/>
          <p:cNvSpPr>
            <a:spLocks noGrp="1"/>
          </p:cNvSpPr>
          <p:nvPr>
            <p:ph idx="1"/>
          </p:nvPr>
        </p:nvSpPr>
        <p:spPr/>
        <p:txBody>
          <a:bodyPr>
            <a:normAutofit fontScale="70000" lnSpcReduction="20000"/>
          </a:bodyPr>
          <a:lstStyle/>
          <a:p>
            <a:r>
              <a:rPr lang="en-AU" dirty="0"/>
              <a:t>“A form of assessment in which students are asked to perform real-world tasks that demonstrate meaningful application of essential knowledge and skills” </a:t>
            </a:r>
            <a:r>
              <a:rPr lang="en-AU" dirty="0" smtClean="0"/>
              <a:t>– (</a:t>
            </a:r>
            <a:r>
              <a:rPr lang="en-AU" b="1" u="sng" dirty="0" smtClean="0">
                <a:solidFill>
                  <a:srgbClr val="2015AB"/>
                </a:solidFill>
              </a:rPr>
              <a:t>Jon Mueller, 2010, </a:t>
            </a:r>
            <a:r>
              <a:rPr lang="en-AU" dirty="0"/>
              <a:t>Available: </a:t>
            </a:r>
            <a:r>
              <a:rPr lang="en-AU" u="sng" dirty="0">
                <a:hlinkClick r:id="rId2"/>
              </a:rPr>
              <a:t>http://jonathan.mueller.faculty.noctrl.edu/toolbox/</a:t>
            </a:r>
            <a:r>
              <a:rPr lang="en-AU" dirty="0" smtClean="0"/>
              <a:t>)</a:t>
            </a:r>
            <a:endParaRPr lang="en-AU" dirty="0"/>
          </a:p>
          <a:p>
            <a:r>
              <a:rPr lang="en-AU" dirty="0"/>
              <a:t>"...Engaging and worthy problems or questions of importance, in which students must use knowledge to fashion performances effectively and creatively. The tasks are either replicas of or analogous to the kinds of problems faced by adult citizens and consumers or professionals in the field." -- Grant Wiggins -- (</a:t>
            </a:r>
            <a:r>
              <a:rPr lang="en-AU" b="1" dirty="0">
                <a:hlinkClick r:id="rId3"/>
              </a:rPr>
              <a:t>Wiggins, 1993, p. 229</a:t>
            </a:r>
            <a:r>
              <a:rPr lang="en-AU" dirty="0"/>
              <a:t>).</a:t>
            </a:r>
          </a:p>
          <a:p>
            <a:r>
              <a:rPr lang="en-AU" dirty="0"/>
              <a:t>"Performance assessments call upon the examinee to demonstrate specific skills and competencies, that is, to apply the skills and knowledge they have mastered." -- Richard J. </a:t>
            </a:r>
            <a:r>
              <a:rPr lang="en-AU" dirty="0" err="1"/>
              <a:t>Stiggins</a:t>
            </a:r>
            <a:r>
              <a:rPr lang="en-AU" dirty="0"/>
              <a:t> -- (</a:t>
            </a:r>
            <a:r>
              <a:rPr lang="en-AU" b="1" dirty="0" err="1">
                <a:hlinkClick r:id="rId4"/>
              </a:rPr>
              <a:t>Stiggins</a:t>
            </a:r>
            <a:r>
              <a:rPr lang="en-AU" b="1" dirty="0">
                <a:hlinkClick r:id="rId4"/>
              </a:rPr>
              <a:t>, 1987, p. 34</a:t>
            </a:r>
            <a:r>
              <a:rPr lang="en-AU" dirty="0"/>
              <a:t>).</a:t>
            </a:r>
          </a:p>
          <a:p>
            <a:endParaRPr lang="en-AU" dirty="0"/>
          </a:p>
        </p:txBody>
      </p:sp>
      <p:pic>
        <p:nvPicPr>
          <p:cNvPr id="2050" name="Picture 2" descr="C:\Program Files\Microsoft Office\MEDIA\OFFICE12\Lines\BD21332_.gif"/>
          <p:cNvPicPr>
            <a:picLocks noChangeAspect="1" noChangeArrowheads="1"/>
          </p:cNvPicPr>
          <p:nvPr/>
        </p:nvPicPr>
        <p:blipFill>
          <a:blip r:embed="rId5" cstate="print"/>
          <a:srcRect/>
          <a:stretch>
            <a:fillRect/>
          </a:stretch>
        </p:blipFill>
        <p:spPr bwMode="auto">
          <a:xfrm>
            <a:off x="4079875" y="6119813"/>
            <a:ext cx="5029200" cy="2857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Traditional Assessment</a:t>
            </a:r>
            <a:endParaRPr lang="en-AU" dirty="0"/>
          </a:p>
        </p:txBody>
      </p:sp>
      <p:sp>
        <p:nvSpPr>
          <p:cNvPr id="3" name="Content Placeholder 2"/>
          <p:cNvSpPr>
            <a:spLocks noGrp="1"/>
          </p:cNvSpPr>
          <p:nvPr>
            <p:ph idx="1"/>
          </p:nvPr>
        </p:nvSpPr>
        <p:spPr/>
        <p:txBody>
          <a:bodyPr/>
          <a:lstStyle/>
          <a:p>
            <a:r>
              <a:rPr lang="en-AU" dirty="0"/>
              <a:t>T</a:t>
            </a:r>
            <a:r>
              <a:rPr lang="en-AU" dirty="0" smtClean="0"/>
              <a:t>he </a:t>
            </a:r>
            <a:r>
              <a:rPr lang="en-AU" dirty="0"/>
              <a:t>curriculum drives the assessment. </a:t>
            </a:r>
            <a:endParaRPr lang="en-AU" dirty="0" smtClean="0"/>
          </a:p>
          <a:p>
            <a:r>
              <a:rPr lang="en-AU" dirty="0" smtClean="0"/>
              <a:t>A </a:t>
            </a:r>
            <a:r>
              <a:rPr lang="en-AU" dirty="0"/>
              <a:t>certain body of knowledge and skills must be possessed by an individual if they are to be that ‘productive citizen’ and this must be delivered by schools. </a:t>
            </a:r>
            <a:endParaRPr lang="en-AU" dirty="0" smtClean="0"/>
          </a:p>
          <a:p>
            <a:r>
              <a:rPr lang="en-AU" dirty="0" smtClean="0"/>
              <a:t>To </a:t>
            </a:r>
            <a:r>
              <a:rPr lang="en-AU" dirty="0"/>
              <a:t>check whether this has occurred successfully, the schools must test the students to see if they have attained these. </a:t>
            </a:r>
          </a:p>
        </p:txBody>
      </p:sp>
      <p:pic>
        <p:nvPicPr>
          <p:cNvPr id="5122" name="Picture 2" descr="C:\Program Files\Microsoft Office\MEDIA\OFFICE12\Lines\BD21332_.gif"/>
          <p:cNvPicPr>
            <a:picLocks noChangeAspect="1" noChangeArrowheads="1"/>
          </p:cNvPicPr>
          <p:nvPr/>
        </p:nvPicPr>
        <p:blipFill>
          <a:blip r:embed="rId2" cstate="print"/>
          <a:srcRect/>
          <a:stretch>
            <a:fillRect/>
          </a:stretch>
        </p:blipFill>
        <p:spPr bwMode="auto">
          <a:xfrm>
            <a:off x="3900488" y="6132513"/>
            <a:ext cx="5029200" cy="28575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Authentic Assessment</a:t>
            </a:r>
            <a:endParaRPr lang="en-AU" dirty="0"/>
          </a:p>
        </p:txBody>
      </p:sp>
      <p:sp>
        <p:nvSpPr>
          <p:cNvPr id="3" name="Content Placeholder 2"/>
          <p:cNvSpPr>
            <a:spLocks noGrp="1"/>
          </p:cNvSpPr>
          <p:nvPr>
            <p:ph idx="1"/>
          </p:nvPr>
        </p:nvSpPr>
        <p:spPr/>
        <p:txBody>
          <a:bodyPr>
            <a:normAutofit fontScale="92500"/>
          </a:bodyPr>
          <a:lstStyle/>
          <a:p>
            <a:r>
              <a:rPr lang="en-AU" dirty="0" smtClean="0"/>
              <a:t>Students must </a:t>
            </a:r>
            <a:r>
              <a:rPr lang="en-AU" dirty="0"/>
              <a:t>be able to perform meaningful tasks in the real world. </a:t>
            </a:r>
            <a:endParaRPr lang="en-AU" dirty="0" smtClean="0"/>
          </a:p>
          <a:p>
            <a:r>
              <a:rPr lang="en-AU" dirty="0" smtClean="0"/>
              <a:t>The </a:t>
            </a:r>
            <a:r>
              <a:rPr lang="en-AU" dirty="0"/>
              <a:t>schools must make these students adept at performing such task that they will come upon when they leave school. </a:t>
            </a:r>
            <a:endParaRPr lang="en-AU" dirty="0" smtClean="0"/>
          </a:p>
          <a:p>
            <a:r>
              <a:rPr lang="en-AU" dirty="0" smtClean="0"/>
              <a:t>To </a:t>
            </a:r>
            <a:r>
              <a:rPr lang="en-AU" dirty="0"/>
              <a:t>ensure this has occurred successfully, schools need to create meaningful tasks that duplicate real life challenges and determine whether they are capable of performing them effectively. </a:t>
            </a:r>
          </a:p>
        </p:txBody>
      </p:sp>
      <p:pic>
        <p:nvPicPr>
          <p:cNvPr id="4098" name="Picture 2" descr="C:\Program Files\Microsoft Office\MEDIA\OFFICE12\Lines\BD21332_.gif"/>
          <p:cNvPicPr>
            <a:picLocks noChangeAspect="1" noChangeArrowheads="1"/>
          </p:cNvPicPr>
          <p:nvPr/>
        </p:nvPicPr>
        <p:blipFill>
          <a:blip r:embed="rId2" cstate="print"/>
          <a:srcRect/>
          <a:stretch>
            <a:fillRect/>
          </a:stretch>
        </p:blipFill>
        <p:spPr bwMode="auto">
          <a:xfrm>
            <a:off x="3346450" y="6216650"/>
            <a:ext cx="5029200" cy="28575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142984"/>
            <a:ext cx="8229600" cy="774720"/>
          </a:xfrm>
        </p:spPr>
        <p:txBody>
          <a:bodyPr>
            <a:normAutofit fontScale="90000"/>
          </a:bodyPr>
          <a:lstStyle/>
          <a:p>
            <a:r>
              <a:rPr lang="en-AU" sz="2700" dirty="0" smtClean="0"/>
              <a:t>Mueller (p.2) produces a table to show the differentiation between the two assessment methods (below).</a:t>
            </a:r>
            <a:r>
              <a:rPr lang="en-AU" dirty="0" smtClean="0"/>
              <a:t/>
            </a:r>
            <a:br>
              <a:rPr lang="en-AU" dirty="0" smtClean="0"/>
            </a:br>
            <a:endParaRPr lang="en-AU" dirty="0"/>
          </a:p>
        </p:txBody>
      </p:sp>
      <p:sp>
        <p:nvSpPr>
          <p:cNvPr id="3" name="Content Placeholder 2"/>
          <p:cNvSpPr>
            <a:spLocks noGrp="1"/>
          </p:cNvSpPr>
          <p:nvPr>
            <p:ph idx="1"/>
          </p:nvPr>
        </p:nvSpPr>
        <p:spPr>
          <a:xfrm>
            <a:off x="457200" y="1857364"/>
            <a:ext cx="8229600" cy="4268799"/>
          </a:xfrm>
        </p:spPr>
        <p:txBody>
          <a:bodyPr>
            <a:normAutofit fontScale="85000" lnSpcReduction="10000"/>
          </a:bodyPr>
          <a:lstStyle/>
          <a:p>
            <a:pPr>
              <a:buNone/>
            </a:pPr>
            <a:endParaRPr lang="en-AU" dirty="0"/>
          </a:p>
          <a:p>
            <a:r>
              <a:rPr lang="en-AU" b="1" dirty="0"/>
              <a:t>Traditional </a:t>
            </a:r>
            <a:r>
              <a:rPr lang="en-AU" b="1" dirty="0" smtClean="0"/>
              <a:t>--------------------------------------Authentic</a:t>
            </a:r>
            <a:endParaRPr lang="en-AU" dirty="0"/>
          </a:p>
          <a:p>
            <a:r>
              <a:rPr lang="en-AU" dirty="0"/>
              <a:t>Selecting a Response </a:t>
            </a:r>
            <a:r>
              <a:rPr lang="en-AU" dirty="0" smtClean="0"/>
              <a:t>---------------------Performing </a:t>
            </a:r>
            <a:r>
              <a:rPr lang="en-AU" dirty="0"/>
              <a:t>a Task</a:t>
            </a:r>
          </a:p>
          <a:p>
            <a:r>
              <a:rPr lang="en-AU" dirty="0"/>
              <a:t>Contrived </a:t>
            </a:r>
            <a:r>
              <a:rPr lang="en-AU" dirty="0" smtClean="0"/>
              <a:t>---------------------------------------- </a:t>
            </a:r>
            <a:r>
              <a:rPr lang="en-AU" dirty="0"/>
              <a:t>Real-life</a:t>
            </a:r>
          </a:p>
          <a:p>
            <a:r>
              <a:rPr lang="en-AU" dirty="0" smtClean="0"/>
              <a:t>Recall/Recognition-------------- </a:t>
            </a:r>
            <a:r>
              <a:rPr lang="en-AU" dirty="0"/>
              <a:t>Construction/Application</a:t>
            </a:r>
          </a:p>
          <a:p>
            <a:r>
              <a:rPr lang="en-AU" dirty="0"/>
              <a:t>Teacher-structured </a:t>
            </a:r>
            <a:r>
              <a:rPr lang="en-AU" dirty="0" smtClean="0"/>
              <a:t>--------------------- </a:t>
            </a:r>
            <a:r>
              <a:rPr lang="en-AU" dirty="0"/>
              <a:t>Student-structured</a:t>
            </a:r>
          </a:p>
          <a:p>
            <a:r>
              <a:rPr lang="en-AU" dirty="0"/>
              <a:t>Indirect Evidence </a:t>
            </a:r>
            <a:r>
              <a:rPr lang="en-AU" dirty="0" smtClean="0"/>
              <a:t>-------------------------- </a:t>
            </a:r>
            <a:r>
              <a:rPr lang="en-AU" dirty="0"/>
              <a:t>Direct Evidence</a:t>
            </a:r>
          </a:p>
          <a:p>
            <a:endParaRPr lang="en-AU" dirty="0"/>
          </a:p>
        </p:txBody>
      </p:sp>
      <p:pic>
        <p:nvPicPr>
          <p:cNvPr id="3075" name="Picture 3" descr="C:\Program Files\Microsoft Office\MEDIA\OFFICE12\Lines\BD21332_.gif"/>
          <p:cNvPicPr>
            <a:picLocks noChangeAspect="1" noChangeArrowheads="1"/>
          </p:cNvPicPr>
          <p:nvPr/>
        </p:nvPicPr>
        <p:blipFill>
          <a:blip r:embed="rId2" cstate="print"/>
          <a:srcRect/>
          <a:stretch>
            <a:fillRect/>
          </a:stretch>
        </p:blipFill>
        <p:spPr bwMode="auto">
          <a:xfrm>
            <a:off x="3830638" y="6105525"/>
            <a:ext cx="5029200" cy="28575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Teacher’s Role</a:t>
            </a:r>
            <a:endParaRPr lang="en-AU" dirty="0"/>
          </a:p>
        </p:txBody>
      </p:sp>
      <p:sp>
        <p:nvSpPr>
          <p:cNvPr id="3" name="Content Placeholder 2"/>
          <p:cNvSpPr>
            <a:spLocks noGrp="1"/>
          </p:cNvSpPr>
          <p:nvPr>
            <p:ph idx="1"/>
          </p:nvPr>
        </p:nvSpPr>
        <p:spPr/>
        <p:txBody>
          <a:bodyPr>
            <a:normAutofit fontScale="92500" lnSpcReduction="10000"/>
          </a:bodyPr>
          <a:lstStyle/>
          <a:p>
            <a:r>
              <a:rPr lang="en-AU" dirty="0" smtClean="0"/>
              <a:t>Teachers </a:t>
            </a:r>
            <a:r>
              <a:rPr lang="en-AU" dirty="0"/>
              <a:t>must first determine what tasks demonstrate mastery and then develop a curriculum that will ensure students can perform tasks well and also include the acquisition of essential knowledge and skills</a:t>
            </a:r>
            <a:r>
              <a:rPr lang="en-AU" dirty="0" smtClean="0"/>
              <a:t>.</a:t>
            </a:r>
          </a:p>
          <a:p>
            <a:r>
              <a:rPr lang="en-AU" dirty="0" smtClean="0"/>
              <a:t>McDonald (1992) refers to as, “</a:t>
            </a:r>
            <a:r>
              <a:rPr lang="en-AU" i="1" dirty="0" smtClean="0"/>
              <a:t>planning backwards</a:t>
            </a:r>
            <a:r>
              <a:rPr lang="en-AU" dirty="0" smtClean="0"/>
              <a:t>”</a:t>
            </a:r>
          </a:p>
          <a:p>
            <a:pPr>
              <a:buNone/>
            </a:pPr>
            <a:r>
              <a:rPr lang="en-AU" dirty="0" smtClean="0"/>
              <a:t> </a:t>
            </a:r>
            <a:r>
              <a:rPr lang="en-AU" sz="2400" dirty="0" smtClean="0"/>
              <a:t>McDonald</a:t>
            </a:r>
            <a:r>
              <a:rPr lang="en-AU" sz="2400" dirty="0"/>
              <a:t>, J 1992, “Dilemmas of Planning Backwards: Rescuing a Good Idea”, (Coalition of Essential Schools), (Accessed: 27/04/10), Available: </a:t>
            </a:r>
            <a:r>
              <a:rPr lang="en-AU" sz="2400" u="sng" dirty="0">
                <a:hlinkClick r:id="rId2"/>
              </a:rPr>
              <a:t>http://www.essentialschools.org/resources/111</a:t>
            </a:r>
            <a:endParaRPr lang="en-AU" sz="2400" dirty="0"/>
          </a:p>
          <a:p>
            <a:pPr>
              <a:buNone/>
            </a:pPr>
            <a:endParaRPr lang="en-AU" dirty="0"/>
          </a:p>
        </p:txBody>
      </p:sp>
      <p:pic>
        <p:nvPicPr>
          <p:cNvPr id="6147" name="Picture 3" descr="C:\Program Files\Microsoft Office\MEDIA\CAGCAT10\j0217698.wmf"/>
          <p:cNvPicPr>
            <a:picLocks noChangeAspect="1" noChangeArrowheads="1"/>
          </p:cNvPicPr>
          <p:nvPr/>
        </p:nvPicPr>
        <p:blipFill>
          <a:blip r:embed="rId3" cstate="print"/>
          <a:srcRect/>
          <a:stretch>
            <a:fillRect/>
          </a:stretch>
        </p:blipFill>
        <p:spPr bwMode="auto">
          <a:xfrm>
            <a:off x="7715272" y="5485179"/>
            <a:ext cx="1347766" cy="130614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Authentic Assessment Process</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Processes involved </a:t>
            </a:r>
            <a:r>
              <a:rPr lang="en-AU" dirty="0"/>
              <a:t>in solving real world problems that have more than one correct </a:t>
            </a:r>
            <a:r>
              <a:rPr lang="en-AU" dirty="0" smtClean="0"/>
              <a:t>solution are very important. </a:t>
            </a:r>
          </a:p>
          <a:p>
            <a:r>
              <a:rPr lang="en-AU" dirty="0" smtClean="0"/>
              <a:t>He </a:t>
            </a:r>
            <a:r>
              <a:rPr lang="en-AU" dirty="0"/>
              <a:t>states that teachers, “need to use open-ended, complex challenges that enable learners to demonstrate ways in which they construct their own meaning for content and concepts, and solve </a:t>
            </a:r>
            <a:r>
              <a:rPr lang="en-AU" dirty="0" smtClean="0"/>
              <a:t>various </a:t>
            </a:r>
            <a:r>
              <a:rPr lang="en-AU" dirty="0"/>
              <a:t>real world problems” (p.1</a:t>
            </a:r>
            <a:r>
              <a:rPr lang="en-AU" dirty="0" smtClean="0"/>
              <a:t>).</a:t>
            </a:r>
          </a:p>
          <a:p>
            <a:pPr>
              <a:buNone/>
            </a:pPr>
            <a:r>
              <a:rPr lang="en-AU" dirty="0" smtClean="0"/>
              <a:t>	</a:t>
            </a:r>
            <a:r>
              <a:rPr lang="en-AU" sz="2400" i="1" dirty="0" smtClean="0"/>
              <a:t>Source: </a:t>
            </a:r>
            <a:r>
              <a:rPr lang="en-AU" sz="2400" i="1" dirty="0" err="1" smtClean="0"/>
              <a:t>Merickel</a:t>
            </a:r>
            <a:r>
              <a:rPr lang="en-AU" sz="2400" i="1" dirty="0"/>
              <a:t>, M.L. 1988 “Integration of the Disciplines: Authentic Assessment”, (School of Education, Oregon State University), (Accessed: 9/04/10).</a:t>
            </a:r>
          </a:p>
          <a:p>
            <a:endParaRPr lang="en-A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Authentic Assessment Techniques</a:t>
            </a:r>
            <a:endParaRPr lang="en-AU" dirty="0"/>
          </a:p>
        </p:txBody>
      </p:sp>
      <p:sp>
        <p:nvSpPr>
          <p:cNvPr id="3" name="Content Placeholder 2"/>
          <p:cNvSpPr>
            <a:spLocks noGrp="1"/>
          </p:cNvSpPr>
          <p:nvPr>
            <p:ph idx="1"/>
          </p:nvPr>
        </p:nvSpPr>
        <p:spPr>
          <a:xfrm>
            <a:off x="457200" y="1214422"/>
            <a:ext cx="8258204" cy="5429288"/>
          </a:xfrm>
        </p:spPr>
        <p:txBody>
          <a:bodyPr>
            <a:noAutofit/>
          </a:bodyPr>
          <a:lstStyle/>
          <a:p>
            <a:pPr>
              <a:buNone/>
            </a:pPr>
            <a:r>
              <a:rPr lang="en-AU" sz="2000" dirty="0" smtClean="0"/>
              <a:t>	Using the work of Hart (1994) and </a:t>
            </a:r>
            <a:r>
              <a:rPr lang="en-AU" sz="2000" dirty="0" err="1" smtClean="0"/>
              <a:t>Zessoules</a:t>
            </a:r>
            <a:r>
              <a:rPr lang="en-AU" sz="2000" dirty="0" smtClean="0"/>
              <a:t>, </a:t>
            </a:r>
            <a:r>
              <a:rPr lang="en-AU" sz="2000" dirty="0" err="1" smtClean="0"/>
              <a:t>Rieneke</a:t>
            </a:r>
            <a:r>
              <a:rPr lang="en-AU" sz="2000" dirty="0" smtClean="0"/>
              <a:t> and Gardener (1991), </a:t>
            </a:r>
            <a:r>
              <a:rPr lang="en-AU" sz="2000" dirty="0" err="1" smtClean="0"/>
              <a:t>Merickel</a:t>
            </a:r>
            <a:r>
              <a:rPr lang="en-AU" sz="2000" dirty="0" smtClean="0"/>
              <a:t> describes the following techniques:</a:t>
            </a:r>
          </a:p>
          <a:p>
            <a:r>
              <a:rPr lang="en-AU" sz="2500" b="1" dirty="0" smtClean="0"/>
              <a:t>Portfolios</a:t>
            </a:r>
            <a:r>
              <a:rPr lang="en-AU" sz="2500" dirty="0" smtClean="0"/>
              <a:t> </a:t>
            </a:r>
            <a:r>
              <a:rPr lang="en-AU" sz="2500" dirty="0"/>
              <a:t>– a collection of students’ skills, ideas and accomplishments that span a period of time. They capture samples of work and can be used to show the development of s students learning over time. This is </a:t>
            </a:r>
            <a:r>
              <a:rPr lang="en-AU" sz="2500" dirty="0" smtClean="0"/>
              <a:t>termed </a:t>
            </a:r>
            <a:r>
              <a:rPr lang="en-AU" sz="2500" dirty="0"/>
              <a:t>a ‘process-folio’ (</a:t>
            </a:r>
            <a:r>
              <a:rPr lang="en-AU" sz="2500" dirty="0" err="1"/>
              <a:t>Zessoules</a:t>
            </a:r>
            <a:r>
              <a:rPr lang="en-AU" sz="2500" dirty="0"/>
              <a:t> et al. 1991).</a:t>
            </a:r>
          </a:p>
          <a:p>
            <a:pPr lvl="0"/>
            <a:r>
              <a:rPr lang="en-AU" sz="2500" b="1" dirty="0"/>
              <a:t>Performance Assessment </a:t>
            </a:r>
            <a:r>
              <a:rPr lang="en-AU" sz="2500" dirty="0"/>
              <a:t>– developed to test the ability of students to demonstrate their knowledge and skills in a variety of real life settings.</a:t>
            </a:r>
          </a:p>
          <a:p>
            <a:pPr lvl="0"/>
            <a:r>
              <a:rPr lang="en-AU" sz="2500" b="1" dirty="0" err="1"/>
              <a:t>Sytematic</a:t>
            </a:r>
            <a:r>
              <a:rPr lang="en-AU" sz="2500" b="1" dirty="0"/>
              <a:t> Observations </a:t>
            </a:r>
            <a:r>
              <a:rPr lang="en-AU" sz="2500" dirty="0"/>
              <a:t>– students are observed regularly and the observations are recorded for both typical and atypical behaviours. These are then considered and interpreted to guide further student learning.</a:t>
            </a:r>
          </a:p>
          <a:p>
            <a:endParaRPr lang="en-AU"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TotalTime>
  <Words>777</Words>
  <Application>Microsoft Office PowerPoint</Application>
  <PresentationFormat>On-screen Show (4:3)</PresentationFormat>
  <Paragraphs>61</Paragraphs>
  <Slides>13</Slides>
  <Notes>0</Notes>
  <HiddenSlides>0</HiddenSlides>
  <MMClips>3</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Authentic Assessment</vt:lpstr>
      <vt:lpstr>Hmmm!</vt:lpstr>
      <vt:lpstr>Definitions</vt:lpstr>
      <vt:lpstr>Traditional Assessment</vt:lpstr>
      <vt:lpstr>Authentic Assessment</vt:lpstr>
      <vt:lpstr>Mueller (p.2) produces a table to show the differentiation between the two assessment methods (below). </vt:lpstr>
      <vt:lpstr>Teacher’s Role</vt:lpstr>
      <vt:lpstr>Authentic Assessment Process</vt:lpstr>
      <vt:lpstr>Authentic Assessment Techniques</vt:lpstr>
      <vt:lpstr>Authentic Assessment Techniques</vt:lpstr>
      <vt:lpstr>Radical Idea</vt:lpstr>
      <vt:lpstr>Grant Wiggins’ thinking:</vt:lpstr>
      <vt:lpstr>Simple really!</vt:lpstr>
    </vt:vector>
  </TitlesOfParts>
  <Company>Knox Grammar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Authentic Assessment</dc:title>
  <dc:creator>user</dc:creator>
  <cp:lastModifiedBy>user</cp:lastModifiedBy>
  <cp:revision>3</cp:revision>
  <dcterms:created xsi:type="dcterms:W3CDTF">2010-05-16T05:32:55Z</dcterms:created>
  <dcterms:modified xsi:type="dcterms:W3CDTF">2010-05-17T04:28:30Z</dcterms:modified>
</cp:coreProperties>
</file>