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5"/>
  </p:notesMasterIdLst>
  <p:sldIdLst>
    <p:sldId id="256" r:id="rId2"/>
    <p:sldId id="263" r:id="rId3"/>
    <p:sldId id="291" r:id="rId4"/>
    <p:sldId id="292" r:id="rId5"/>
    <p:sldId id="290" r:id="rId6"/>
    <p:sldId id="264" r:id="rId7"/>
    <p:sldId id="271" r:id="rId8"/>
    <p:sldId id="265" r:id="rId9"/>
    <p:sldId id="266" r:id="rId10"/>
    <p:sldId id="267" r:id="rId11"/>
    <p:sldId id="268" r:id="rId12"/>
    <p:sldId id="270" r:id="rId13"/>
    <p:sldId id="269" r:id="rId14"/>
    <p:sldId id="272" r:id="rId15"/>
    <p:sldId id="257" r:id="rId16"/>
    <p:sldId id="259" r:id="rId17"/>
    <p:sldId id="306" r:id="rId18"/>
    <p:sldId id="307" r:id="rId19"/>
    <p:sldId id="308" r:id="rId20"/>
    <p:sldId id="273" r:id="rId21"/>
    <p:sldId id="274" r:id="rId22"/>
    <p:sldId id="304" r:id="rId23"/>
    <p:sldId id="276" r:id="rId24"/>
    <p:sldId id="294" r:id="rId25"/>
    <p:sldId id="298" r:id="rId26"/>
    <p:sldId id="299" r:id="rId27"/>
    <p:sldId id="302" r:id="rId28"/>
    <p:sldId id="300" r:id="rId29"/>
    <p:sldId id="301" r:id="rId30"/>
    <p:sldId id="277" r:id="rId31"/>
    <p:sldId id="293" r:id="rId32"/>
    <p:sldId id="278" r:id="rId33"/>
    <p:sldId id="288" r:id="rId34"/>
    <p:sldId id="279" r:id="rId35"/>
    <p:sldId id="280" r:id="rId36"/>
    <p:sldId id="282" r:id="rId37"/>
    <p:sldId id="303" r:id="rId38"/>
    <p:sldId id="287" r:id="rId39"/>
    <p:sldId id="285" r:id="rId40"/>
    <p:sldId id="289" r:id="rId41"/>
    <p:sldId id="260" r:id="rId42"/>
    <p:sldId id="261" r:id="rId43"/>
    <p:sldId id="305" r:id="rId4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8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4" autoAdjust="0"/>
    <p:restoredTop sz="94715" autoAdjust="0"/>
  </p:normalViewPr>
  <p:slideViewPr>
    <p:cSldViewPr>
      <p:cViewPr varScale="1">
        <p:scale>
          <a:sx n="70" d="100"/>
          <a:sy n="70" d="100"/>
        </p:scale>
        <p:origin x="-137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187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97F6C7-13B5-4CE3-87F3-18EC1EB45132}" type="datetimeFigureOut">
              <a:rPr lang="en-AU" smtClean="0"/>
              <a:t>6/09/2011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F04FEC-94E4-439E-B3AD-F75BE7030FF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544599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fld id="{58CF1E90-23E3-42B2-AF54-571EC26125D6}" type="slidenum">
              <a:rPr lang="en-US">
                <a:latin typeface="Calibri" pitchFamily="34" charset="0"/>
              </a:rPr>
              <a:pPr eaLnBrk="1" hangingPunct="1"/>
              <a:t>17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fld id="{263F55A0-39CC-4EF7-AB96-E896B972A3C6}" type="slidenum">
              <a:rPr lang="en-US">
                <a:latin typeface="Calibri" pitchFamily="34" charset="0"/>
              </a:rPr>
              <a:pPr eaLnBrk="1" hangingPunct="1"/>
              <a:t>18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fld id="{BFC6DF7D-B70E-41D7-95AC-FB1E092474C6}" type="slidenum">
              <a:rPr lang="en-US">
                <a:latin typeface="Calibri" pitchFamily="34" charset="0"/>
              </a:rPr>
              <a:pPr eaLnBrk="1" hangingPunct="1"/>
              <a:t>19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0B118-B239-4616-9F83-C5BD78579467}" type="datetimeFigureOut">
              <a:rPr lang="en-AU" smtClean="0"/>
              <a:pPr/>
              <a:t>6/09/2011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7A03B-9824-42E4-99CF-2F55E3B005FE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30120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0B118-B239-4616-9F83-C5BD78579467}" type="datetimeFigureOut">
              <a:rPr lang="en-AU" smtClean="0"/>
              <a:pPr/>
              <a:t>6/09/2011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7A03B-9824-42E4-99CF-2F55E3B005FE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2194973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0B118-B239-4616-9F83-C5BD78579467}" type="datetimeFigureOut">
              <a:rPr lang="en-AU" smtClean="0"/>
              <a:pPr/>
              <a:t>6/09/2011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7A03B-9824-42E4-99CF-2F55E3B005FE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226658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0B118-B239-4616-9F83-C5BD78579467}" type="datetimeFigureOut">
              <a:rPr lang="en-AU" smtClean="0"/>
              <a:pPr/>
              <a:t>6/09/2011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7A03B-9824-42E4-99CF-2F55E3B005FE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272315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0B118-B239-4616-9F83-C5BD78579467}" type="datetimeFigureOut">
              <a:rPr lang="en-AU" smtClean="0"/>
              <a:pPr/>
              <a:t>6/09/2011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7A03B-9824-42E4-99CF-2F55E3B005FE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5261556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0B118-B239-4616-9F83-C5BD78579467}" type="datetimeFigureOut">
              <a:rPr lang="en-AU" smtClean="0"/>
              <a:pPr/>
              <a:t>6/09/2011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7A03B-9824-42E4-99CF-2F55E3B005FE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0614223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0B118-B239-4616-9F83-C5BD78579467}" type="datetimeFigureOut">
              <a:rPr lang="en-AU" smtClean="0"/>
              <a:pPr/>
              <a:t>6/09/2011</a:t>
            </a:fld>
            <a:endParaRPr lang="en-A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7A03B-9824-42E4-99CF-2F55E3B005FE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686854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0B118-B239-4616-9F83-C5BD78579467}" type="datetimeFigureOut">
              <a:rPr lang="en-AU" smtClean="0"/>
              <a:pPr/>
              <a:t>6/09/2011</a:t>
            </a:fld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7A03B-9824-42E4-99CF-2F55E3B005FE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8890422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0B118-B239-4616-9F83-C5BD78579467}" type="datetimeFigureOut">
              <a:rPr lang="en-AU" smtClean="0"/>
              <a:pPr/>
              <a:t>6/09/2011</a:t>
            </a:fld>
            <a:endParaRPr lang="en-A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7A03B-9824-42E4-99CF-2F55E3B005FE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481156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0B118-B239-4616-9F83-C5BD78579467}" type="datetimeFigureOut">
              <a:rPr lang="en-AU" smtClean="0"/>
              <a:pPr/>
              <a:t>6/09/2011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7A03B-9824-42E4-99CF-2F55E3B005FE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2234554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0B118-B239-4616-9F83-C5BD78579467}" type="datetimeFigureOut">
              <a:rPr lang="en-AU" smtClean="0"/>
              <a:pPr/>
              <a:t>6/09/2011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7A03B-9824-42E4-99CF-2F55E3B005FE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90151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60B118-B239-4616-9F83-C5BD78579467}" type="datetimeFigureOut">
              <a:rPr lang="en-AU" smtClean="0"/>
              <a:pPr/>
              <a:t>6/09/2011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77A03B-9824-42E4-99CF-2F55E3B005FE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72814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Activity%20Sheet%201.docx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hyperlink" Target="Boring%20Economics%20Teacher.flv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Boring%20Economics%20Teacher.flv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Activity%20Sheet%202.docx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Activity%20Sheet%203.docx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Activity%204_Using%20Bloom.docx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Activity%20Sheet%205_SCAMPER.docx" TargetMode="Externa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Activity%206_The%20Williams%20Model%20to%20Develop%20Extension%20Questions.docx" TargetMode="Externa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Activity%20Sheet%207_Designing%20the%20Learning%20Environment.docx" TargetMode="External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hyperlink" Target="Activity%20Sheet%201.docx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345" y="0"/>
            <a:ext cx="9133655" cy="1470025"/>
          </a:xfrm>
        </p:spPr>
        <p:txBody>
          <a:bodyPr>
            <a:noAutofit/>
          </a:bodyPr>
          <a:lstStyle/>
          <a:p>
            <a:r>
              <a:rPr lang="en-AU" sz="7200" b="1" dirty="0" smtClean="0">
                <a:solidFill>
                  <a:schemeClr val="bg1"/>
                </a:solidFill>
              </a:rPr>
              <a:t>Strategic Questioning</a:t>
            </a:r>
            <a:endParaRPr lang="en-AU" sz="7200" b="1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345" y="1484784"/>
            <a:ext cx="9144000" cy="792088"/>
          </a:xfrm>
        </p:spPr>
        <p:txBody>
          <a:bodyPr>
            <a:normAutofit/>
          </a:bodyPr>
          <a:lstStyle/>
          <a:p>
            <a:r>
              <a:rPr lang="en-AU" sz="3800" b="1" dirty="0" smtClean="0">
                <a:solidFill>
                  <a:schemeClr val="bg1"/>
                </a:solidFill>
              </a:rPr>
              <a:t>Uncovering the Learning</a:t>
            </a:r>
            <a:endParaRPr lang="en-AU" sz="3800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390896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400" b="1" dirty="0" smtClean="0">
                <a:solidFill>
                  <a:schemeClr val="bg1"/>
                </a:solidFill>
              </a:rPr>
              <a:t>Karen Yager: Knox Grammar School &amp; UNSW</a:t>
            </a:r>
            <a:endParaRPr lang="en-AU" sz="2400" b="1" dirty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6416" y="5874977"/>
            <a:ext cx="827584" cy="977584"/>
          </a:xfrm>
          <a:prstGeom prst="rect">
            <a:avLst/>
          </a:prstGeom>
        </p:spPr>
      </p:pic>
      <p:pic>
        <p:nvPicPr>
          <p:cNvPr id="1028" name="Picture 4" descr="http://www.youngausskeptics.com/wp/wp-content/uploads/2009/04/UNSW1.JPG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5" y="5874977"/>
            <a:ext cx="981476" cy="981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699792" y="2348880"/>
            <a:ext cx="345638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800" b="1" i="1" dirty="0" smtClean="0">
                <a:solidFill>
                  <a:schemeClr val="bg1"/>
                </a:solidFill>
              </a:rPr>
              <a:t>‘The </a:t>
            </a:r>
            <a:r>
              <a:rPr lang="en-AU" sz="2800" b="1" i="1" dirty="0">
                <a:solidFill>
                  <a:schemeClr val="bg1"/>
                </a:solidFill>
              </a:rPr>
              <a:t>unexamined life is not worth </a:t>
            </a:r>
            <a:r>
              <a:rPr lang="en-AU" sz="2800" b="1" i="1" dirty="0" smtClean="0">
                <a:solidFill>
                  <a:schemeClr val="bg1"/>
                </a:solidFill>
              </a:rPr>
              <a:t>living’ </a:t>
            </a:r>
            <a:r>
              <a:rPr lang="en-AU" sz="2800" b="1" dirty="0" smtClean="0">
                <a:solidFill>
                  <a:schemeClr val="bg1"/>
                </a:solidFill>
              </a:rPr>
              <a:t>Socrates.</a:t>
            </a:r>
            <a:endParaRPr lang="en-AU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63688" y="4077072"/>
            <a:ext cx="57606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i="1" dirty="0">
                <a:solidFill>
                  <a:schemeClr val="bg1"/>
                </a:solidFill>
              </a:rPr>
              <a:t>ELIS Launch and Conference </a:t>
            </a:r>
            <a:r>
              <a:rPr lang="en-US" sz="3600" b="1" i="1" dirty="0" smtClean="0">
                <a:solidFill>
                  <a:schemeClr val="bg1"/>
                </a:solidFill>
              </a:rPr>
              <a:t>6</a:t>
            </a:r>
            <a:r>
              <a:rPr lang="en-US" sz="3600" b="1" i="1" baseline="30000" dirty="0" smtClean="0">
                <a:solidFill>
                  <a:schemeClr val="bg1"/>
                </a:solidFill>
              </a:rPr>
              <a:t>th</a:t>
            </a:r>
            <a:r>
              <a:rPr lang="en-US" sz="3600" b="1" i="1" dirty="0" smtClean="0">
                <a:solidFill>
                  <a:schemeClr val="bg1"/>
                </a:solidFill>
              </a:rPr>
              <a:t> &amp; 7</a:t>
            </a:r>
            <a:r>
              <a:rPr lang="en-US" sz="3600" b="1" i="1" baseline="30000" dirty="0" smtClean="0">
                <a:solidFill>
                  <a:schemeClr val="bg1"/>
                </a:solidFill>
              </a:rPr>
              <a:t>th</a:t>
            </a:r>
            <a:r>
              <a:rPr lang="en-US" sz="3600" b="1" i="1" dirty="0">
                <a:solidFill>
                  <a:schemeClr val="bg1"/>
                </a:solidFill>
              </a:rPr>
              <a:t> </a:t>
            </a:r>
            <a:r>
              <a:rPr lang="en-US" sz="3600" b="1" i="1" dirty="0" smtClean="0">
                <a:solidFill>
                  <a:schemeClr val="bg1"/>
                </a:solidFill>
              </a:rPr>
              <a:t>Sep </a:t>
            </a:r>
            <a:r>
              <a:rPr lang="en-US" sz="3600" b="1" i="1" dirty="0">
                <a:solidFill>
                  <a:schemeClr val="bg1"/>
                </a:solidFill>
              </a:rPr>
              <a:t>2011</a:t>
            </a:r>
            <a:endParaRPr lang="en-AU" sz="36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1593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4104456" cy="1143000"/>
          </a:xfr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AU" sz="4000" b="1" dirty="0" smtClean="0"/>
              <a:t>Pitfalls of Questioning</a:t>
            </a:r>
            <a:endParaRPr lang="en-AU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600200"/>
            <a:ext cx="4248472" cy="4997152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§"/>
            </a:pPr>
            <a:r>
              <a:rPr lang="en-AU" sz="3600" dirty="0"/>
              <a:t>What are some of the common </a:t>
            </a:r>
            <a:r>
              <a:rPr lang="en-AU" sz="3600" dirty="0" smtClean="0"/>
              <a:t>mistakes in </a:t>
            </a:r>
            <a:r>
              <a:rPr lang="en-AU" sz="3600" dirty="0"/>
              <a:t>asking </a:t>
            </a:r>
            <a:r>
              <a:rPr lang="en-AU" sz="3600" dirty="0" smtClean="0"/>
              <a:t>pupils </a:t>
            </a:r>
            <a:r>
              <a:rPr lang="en-AU" sz="3600" dirty="0"/>
              <a:t>questions in class? </a:t>
            </a:r>
            <a:endParaRPr lang="en-AU" sz="3600" dirty="0" smtClean="0"/>
          </a:p>
          <a:p>
            <a:pPr>
              <a:buFont typeface="Wingdings" pitchFamily="2" charset="2"/>
              <a:buChar char="§"/>
            </a:pPr>
            <a:r>
              <a:rPr lang="en-AU" sz="3600" dirty="0"/>
              <a:t>D</a:t>
            </a:r>
            <a:r>
              <a:rPr lang="en-AU" sz="3600" dirty="0" smtClean="0"/>
              <a:t>iscuss </a:t>
            </a:r>
            <a:r>
              <a:rPr lang="en-AU" sz="3600" dirty="0"/>
              <a:t>in your group and list </a:t>
            </a:r>
            <a:r>
              <a:rPr lang="en-AU" sz="3600" dirty="0" smtClean="0"/>
              <a:t>five using </a:t>
            </a:r>
            <a:r>
              <a:rPr lang="en-AU" sz="3600" dirty="0" smtClean="0">
                <a:hlinkClick r:id="rId3" action="ppaction://hlinkfile"/>
              </a:rPr>
              <a:t>Activity Sheet 1.</a:t>
            </a:r>
            <a:endParaRPr lang="en-AU" sz="3600" dirty="0"/>
          </a:p>
        </p:txBody>
      </p:sp>
      <p:pic>
        <p:nvPicPr>
          <p:cNvPr id="4" name="Picture 3">
            <a:hlinkClick r:id="rId4" action="ppaction://hlinkfil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9" y="-10446"/>
            <a:ext cx="4499992" cy="6868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9270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10146"/>
          </a:xfr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AU" sz="6000" b="1" dirty="0" smtClean="0"/>
              <a:t>Pitfalls of Questioning</a:t>
            </a:r>
            <a:endParaRPr lang="en-AU" sz="6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§"/>
            </a:pPr>
            <a:r>
              <a:rPr lang="en-AU" sz="3600" dirty="0"/>
              <a:t>Not being clear about why you are asking the question</a:t>
            </a:r>
          </a:p>
          <a:p>
            <a:pPr>
              <a:buFont typeface="Wingdings" pitchFamily="2" charset="2"/>
              <a:buChar char="§"/>
            </a:pPr>
            <a:r>
              <a:rPr lang="en-AU" sz="3600" dirty="0" smtClean="0"/>
              <a:t>Asking </a:t>
            </a:r>
            <a:r>
              <a:rPr lang="en-AU" sz="3600" dirty="0"/>
              <a:t>too many </a:t>
            </a:r>
            <a:r>
              <a:rPr lang="en-AU" sz="3600" dirty="0">
                <a:hlinkClick r:id="rId3" action="ppaction://hlinkfile"/>
              </a:rPr>
              <a:t>closed questions</a:t>
            </a:r>
            <a:endParaRPr lang="en-AU" sz="3600" dirty="0"/>
          </a:p>
          <a:p>
            <a:pPr>
              <a:buFont typeface="Wingdings" pitchFamily="2" charset="2"/>
              <a:buChar char="§"/>
            </a:pPr>
            <a:r>
              <a:rPr lang="en-AU" sz="3600" dirty="0" smtClean="0"/>
              <a:t>Asking </a:t>
            </a:r>
            <a:r>
              <a:rPr lang="en-AU" sz="3600" dirty="0"/>
              <a:t>too many questions at once</a:t>
            </a:r>
          </a:p>
          <a:p>
            <a:pPr>
              <a:buFont typeface="Wingdings" pitchFamily="2" charset="2"/>
              <a:buChar char="§"/>
            </a:pPr>
            <a:r>
              <a:rPr lang="en-AU" sz="3600" dirty="0" smtClean="0"/>
              <a:t>Asking </a:t>
            </a:r>
            <a:r>
              <a:rPr lang="en-AU" sz="3600" dirty="0"/>
              <a:t>difficult questions without building up to them</a:t>
            </a:r>
          </a:p>
          <a:p>
            <a:pPr>
              <a:buFont typeface="Wingdings" pitchFamily="2" charset="2"/>
              <a:buChar char="§"/>
            </a:pPr>
            <a:r>
              <a:rPr lang="en-AU" sz="3600" dirty="0" smtClean="0"/>
              <a:t>Asking </a:t>
            </a:r>
            <a:r>
              <a:rPr lang="en-AU" sz="3600" dirty="0"/>
              <a:t>a question then answering it </a:t>
            </a:r>
            <a:r>
              <a:rPr lang="en-AU" sz="3600" dirty="0" smtClean="0"/>
              <a:t>yourself</a:t>
            </a:r>
            <a:endParaRPr lang="en-AU" sz="3600" dirty="0"/>
          </a:p>
        </p:txBody>
      </p:sp>
    </p:spTree>
    <p:extLst>
      <p:ext uri="{BB962C8B-B14F-4D97-AF65-F5344CB8AC3E}">
        <p14:creationId xmlns:p14="http://schemas.microsoft.com/office/powerpoint/2010/main" val="2612779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AU" sz="6000" b="1" dirty="0" smtClean="0"/>
              <a:t>Pitfalls of Questioning</a:t>
            </a:r>
            <a:endParaRPr lang="en-AU" sz="6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92500" lnSpcReduction="10000"/>
          </a:bodyPr>
          <a:lstStyle/>
          <a:p>
            <a:pPr lvl="0">
              <a:buFont typeface="Wingdings" pitchFamily="2" charset="2"/>
              <a:buChar char="§"/>
            </a:pPr>
            <a:r>
              <a:rPr lang="en-GB" dirty="0"/>
              <a:t>Teachers ask up to two questions every minute, up to 400 in a day, around 70,000 a year, or two to three million in the course of a </a:t>
            </a:r>
            <a:r>
              <a:rPr lang="en-GB" dirty="0" smtClean="0"/>
              <a:t>career. </a:t>
            </a:r>
            <a:endParaRPr lang="en-AU" dirty="0"/>
          </a:p>
          <a:p>
            <a:pPr lvl="0">
              <a:buFont typeface="Wingdings" pitchFamily="2" charset="2"/>
              <a:buChar char="§"/>
            </a:pPr>
            <a:r>
              <a:rPr lang="en-GB" dirty="0"/>
              <a:t>Questioning accounts for up to a third of all teaching time, second only to the time devoted to </a:t>
            </a:r>
            <a:r>
              <a:rPr lang="en-GB" dirty="0" smtClean="0"/>
              <a:t>explanation. </a:t>
            </a:r>
            <a:endParaRPr lang="en-AU" dirty="0"/>
          </a:p>
          <a:p>
            <a:pPr>
              <a:buFont typeface="Wingdings" pitchFamily="2" charset="2"/>
              <a:buChar char="§"/>
            </a:pPr>
            <a:r>
              <a:rPr lang="en-GB" dirty="0"/>
              <a:t>Most questions are answered in less than a second. </a:t>
            </a:r>
            <a:endParaRPr lang="en-GB" dirty="0" smtClean="0"/>
          </a:p>
          <a:p>
            <a:pPr>
              <a:buFont typeface="Wingdings" pitchFamily="2" charset="2"/>
              <a:buChar char="§"/>
            </a:pPr>
            <a:r>
              <a:rPr lang="en-GB" dirty="0"/>
              <a:t>Lower-order </a:t>
            </a:r>
            <a:r>
              <a:rPr lang="en-GB" dirty="0" smtClean="0"/>
              <a:t>questions are often used as </a:t>
            </a:r>
            <a:r>
              <a:rPr lang="en-GB" dirty="0"/>
              <a:t>a means of control in the classroom</a:t>
            </a:r>
            <a:r>
              <a:rPr lang="en-GB" dirty="0" smtClean="0"/>
              <a:t>.</a:t>
            </a:r>
          </a:p>
          <a:p>
            <a:pPr marL="0" indent="0" algn="r">
              <a:buNone/>
            </a:pPr>
            <a:r>
              <a:rPr lang="en-GB" i="1" dirty="0"/>
              <a:t>Steven </a:t>
            </a:r>
            <a:r>
              <a:rPr lang="en-GB" i="1" dirty="0" smtClean="0"/>
              <a:t>Hastings, 2003 </a:t>
            </a:r>
            <a:endParaRPr lang="en-GB" i="1" dirty="0"/>
          </a:p>
          <a:p>
            <a:pPr marL="0" indent="0">
              <a:buNone/>
            </a:pPr>
            <a:endParaRPr lang="en-AU" dirty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42794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en-AU" sz="3800" dirty="0"/>
              <a:t>Asking bogus ‘guess what’s in my head’ </a:t>
            </a:r>
            <a:r>
              <a:rPr lang="en-AU" sz="3800" dirty="0" smtClean="0"/>
              <a:t>questions.</a:t>
            </a:r>
            <a:endParaRPr lang="en-AU" sz="3800" dirty="0"/>
          </a:p>
          <a:p>
            <a:pPr>
              <a:buFont typeface="Wingdings" pitchFamily="2" charset="2"/>
              <a:buChar char="§"/>
            </a:pPr>
            <a:r>
              <a:rPr lang="en-AU" sz="3800" dirty="0"/>
              <a:t>Focusing on a small number of </a:t>
            </a:r>
            <a:r>
              <a:rPr lang="en-AU" sz="3800" dirty="0" smtClean="0"/>
              <a:t>pupils.</a:t>
            </a:r>
            <a:endParaRPr lang="en-AU" sz="3800" dirty="0"/>
          </a:p>
          <a:p>
            <a:pPr>
              <a:buFont typeface="Wingdings" pitchFamily="2" charset="2"/>
              <a:buChar char="§"/>
            </a:pPr>
            <a:r>
              <a:rPr lang="en-AU" sz="3800" dirty="0" smtClean="0"/>
              <a:t>Starting all questions with the same stem.</a:t>
            </a:r>
          </a:p>
          <a:p>
            <a:pPr>
              <a:buFont typeface="Wingdings" pitchFamily="2" charset="2"/>
              <a:buChar char="§"/>
            </a:pPr>
            <a:r>
              <a:rPr lang="en-AU" sz="3800" dirty="0" smtClean="0"/>
              <a:t>Dealing ineffectively with incorrect answers. </a:t>
            </a:r>
          </a:p>
          <a:p>
            <a:pPr>
              <a:buFont typeface="Wingdings" pitchFamily="2" charset="2"/>
              <a:buChar char="§"/>
            </a:pPr>
            <a:r>
              <a:rPr lang="en-AU" sz="3800" dirty="0" smtClean="0"/>
              <a:t>Not giving the pupils time to reflect or generate own questions</a:t>
            </a:r>
            <a:r>
              <a:rPr lang="en-AU" sz="3600" dirty="0" smtClean="0"/>
              <a:t>.</a:t>
            </a:r>
          </a:p>
          <a:p>
            <a:pPr marL="0" indent="0">
              <a:buNone/>
            </a:pPr>
            <a:endParaRPr lang="en-AU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AU" sz="6000" b="1" dirty="0" smtClean="0"/>
              <a:t>Pitfalls of Questioning</a:t>
            </a:r>
            <a:endParaRPr lang="en-AU" sz="6000" b="1" dirty="0"/>
          </a:p>
        </p:txBody>
      </p:sp>
    </p:spTree>
    <p:extLst>
      <p:ext uri="{BB962C8B-B14F-4D97-AF65-F5344CB8AC3E}">
        <p14:creationId xmlns:p14="http://schemas.microsoft.com/office/powerpoint/2010/main" val="4054074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AU" dirty="0" smtClean="0"/>
              <a:t>We </a:t>
            </a:r>
            <a:r>
              <a:rPr lang="en-AU" dirty="0"/>
              <a:t>often focus on knowing the right answer rather than asking the </a:t>
            </a:r>
            <a:r>
              <a:rPr lang="en-AU" b="1" dirty="0"/>
              <a:t>right question</a:t>
            </a:r>
            <a:r>
              <a:rPr lang="en-AU" dirty="0" smtClean="0"/>
              <a:t>.</a:t>
            </a:r>
          </a:p>
          <a:p>
            <a:pPr>
              <a:buFont typeface="Wingdings" pitchFamily="2" charset="2"/>
              <a:buChar char="§"/>
            </a:pPr>
            <a:r>
              <a:rPr lang="en-AU" dirty="0" smtClean="0"/>
              <a:t>Our </a:t>
            </a:r>
            <a:r>
              <a:rPr lang="en-AU" b="1" dirty="0" smtClean="0"/>
              <a:t>assumptions</a:t>
            </a:r>
            <a:r>
              <a:rPr lang="en-AU" dirty="0" smtClean="0"/>
              <a:t> about what matters in the classroom and about our pupils influences the way we design and deliver questions.</a:t>
            </a:r>
            <a:endParaRPr lang="en-AU" dirty="0"/>
          </a:p>
          <a:p>
            <a:pPr>
              <a:buFont typeface="Wingdings" pitchFamily="2" charset="2"/>
              <a:buChar char="§"/>
            </a:pPr>
            <a:r>
              <a:rPr lang="en-AU" dirty="0"/>
              <a:t>Covering rather than </a:t>
            </a:r>
            <a:r>
              <a:rPr lang="en-AU" b="1" dirty="0"/>
              <a:t>uncovering</a:t>
            </a:r>
            <a:r>
              <a:rPr lang="en-AU" dirty="0"/>
              <a:t>! Content and recall focus rather than the art of </a:t>
            </a:r>
            <a:r>
              <a:rPr lang="en-AU" b="1" dirty="0"/>
              <a:t>uncovering</a:t>
            </a:r>
            <a:r>
              <a:rPr lang="en-AU" dirty="0"/>
              <a:t> </a:t>
            </a:r>
            <a:r>
              <a:rPr lang="en-AU" b="1" dirty="0"/>
              <a:t>new possibilities </a:t>
            </a:r>
            <a:r>
              <a:rPr lang="en-AU" dirty="0"/>
              <a:t>through dynamic questioning.</a:t>
            </a:r>
          </a:p>
          <a:p>
            <a:pPr marL="0" indent="0">
              <a:buNone/>
            </a:pPr>
            <a:endParaRPr lang="en-AU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AU" sz="6000" b="1" dirty="0" smtClean="0"/>
              <a:t>Pitfalls of Questioning</a:t>
            </a:r>
            <a:endParaRPr lang="en-AU" sz="6000" b="1" dirty="0"/>
          </a:p>
        </p:txBody>
      </p:sp>
    </p:spTree>
    <p:extLst>
      <p:ext uri="{BB962C8B-B14F-4D97-AF65-F5344CB8AC3E}">
        <p14:creationId xmlns:p14="http://schemas.microsoft.com/office/powerpoint/2010/main" val="3086066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3960440" cy="1143000"/>
          </a:xfrm>
          <a:solidFill>
            <a:schemeClr val="tx1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AU" sz="6000" b="1" dirty="0" smtClean="0">
                <a:solidFill>
                  <a:srgbClr val="FFC000"/>
                </a:solidFill>
              </a:rPr>
              <a:t>Design</a:t>
            </a:r>
            <a:endParaRPr lang="en-AU" sz="6000" b="1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0"/>
            <a:ext cx="4032448" cy="5069160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en-AU" sz="2200" i="1" dirty="0" smtClean="0"/>
              <a:t>“Teaching is the art of asking questions” </a:t>
            </a:r>
            <a:r>
              <a:rPr lang="en-AU" sz="2200" dirty="0" smtClean="0"/>
              <a:t>Socrates.</a:t>
            </a:r>
          </a:p>
          <a:p>
            <a:pPr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en-AU" sz="2200" dirty="0"/>
              <a:t>Questions are not just devices to evaluate specifics of learning but a means of actively </a:t>
            </a:r>
            <a:r>
              <a:rPr lang="en-AU" sz="2200" b="1" dirty="0"/>
              <a:t>promoting conceptual thinking, deepening learning </a:t>
            </a:r>
            <a:r>
              <a:rPr lang="en-AU" sz="2200" dirty="0"/>
              <a:t>and </a:t>
            </a:r>
            <a:r>
              <a:rPr lang="en-AU" sz="2200" b="1" dirty="0"/>
              <a:t>understanding</a:t>
            </a:r>
            <a:r>
              <a:rPr lang="en-AU" sz="2200" dirty="0" smtClean="0"/>
              <a:t>.</a:t>
            </a:r>
          </a:p>
          <a:p>
            <a:pPr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en-AU" sz="2200" dirty="0"/>
              <a:t>Questions can be more powerful than answers. </a:t>
            </a:r>
            <a:endParaRPr lang="en-AU" sz="2200" dirty="0" smtClean="0"/>
          </a:p>
          <a:p>
            <a:pPr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en-AU" sz="2200" dirty="0" smtClean="0"/>
              <a:t>Teaching is about designing the learning environment</a:t>
            </a:r>
            <a:endParaRPr lang="en-AU" sz="2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5167" y="0"/>
            <a:ext cx="470371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0000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3888432" cy="1143000"/>
          </a:xfr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AU" sz="6600" b="1" dirty="0" smtClean="0">
                <a:solidFill>
                  <a:schemeClr val="bg1"/>
                </a:solidFill>
              </a:rPr>
              <a:t>Design</a:t>
            </a:r>
            <a:endParaRPr lang="en-AU" sz="66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600200"/>
            <a:ext cx="3816424" cy="4997152"/>
          </a:xfrm>
        </p:spPr>
        <p:txBody>
          <a:bodyPr>
            <a:normAutofit fontScale="55000" lnSpcReduction="20000"/>
          </a:bodyPr>
          <a:lstStyle/>
          <a:p>
            <a:pPr>
              <a:buFont typeface="Wingdings" pitchFamily="2" charset="2"/>
              <a:buChar char="§"/>
            </a:pPr>
            <a:r>
              <a:rPr lang="en-AU" sz="4500" dirty="0" smtClean="0"/>
              <a:t>It is about asking the right questions.</a:t>
            </a:r>
          </a:p>
          <a:p>
            <a:pPr>
              <a:buFont typeface="Wingdings" pitchFamily="2" charset="2"/>
              <a:buChar char="§"/>
            </a:pPr>
            <a:r>
              <a:rPr lang="en-AU" sz="4500" dirty="0" smtClean="0"/>
              <a:t>Plan questions with others as you will always design questions that reflect the way you see the world.</a:t>
            </a:r>
          </a:p>
          <a:p>
            <a:pPr>
              <a:buFont typeface="Wingdings" pitchFamily="2" charset="2"/>
              <a:buChar char="§"/>
            </a:pPr>
            <a:r>
              <a:rPr lang="en-AU" sz="4500" dirty="0" smtClean="0"/>
              <a:t>It is not the answer that matters but the discussion that is generated by the question.</a:t>
            </a:r>
          </a:p>
          <a:p>
            <a:pPr>
              <a:buFont typeface="Wingdings" pitchFamily="2" charset="2"/>
              <a:buChar char="§"/>
            </a:pPr>
            <a:r>
              <a:rPr lang="en-AU" sz="4500" dirty="0" smtClean="0"/>
              <a:t>Complete </a:t>
            </a:r>
            <a:r>
              <a:rPr lang="en-AU" sz="4500" dirty="0" smtClean="0">
                <a:hlinkClick r:id="rId3" action="ppaction://hlinkfile"/>
              </a:rPr>
              <a:t>Activity Sheet 2 </a:t>
            </a:r>
            <a:r>
              <a:rPr lang="en-AU" sz="4500" dirty="0" smtClean="0"/>
              <a:t>and share your responses</a:t>
            </a:r>
            <a:r>
              <a:rPr lang="en-AU" sz="3700" dirty="0" smtClean="0"/>
              <a:t>.</a:t>
            </a:r>
          </a:p>
          <a:p>
            <a:pPr>
              <a:buFont typeface="Wingdings" pitchFamily="2" charset="2"/>
              <a:buChar char="§"/>
            </a:pP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0"/>
            <a:ext cx="472987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5377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en-US" sz="4600" i="1" dirty="0" smtClean="0"/>
              <a:t>“The first thing that teachers will need to do is select and </a:t>
            </a:r>
            <a:r>
              <a:rPr lang="en-US" sz="4600" i="1" dirty="0" err="1" smtClean="0"/>
              <a:t>organise</a:t>
            </a:r>
            <a:r>
              <a:rPr lang="en-US" sz="4600" i="1" dirty="0" smtClean="0"/>
              <a:t> the essential knowledge, understandings, skills and values from the syllabus around central concepts or ideas…” </a:t>
            </a:r>
          </a:p>
          <a:p>
            <a:pPr algn="ctr"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en-US" dirty="0" smtClean="0"/>
              <a:t>Quality teaching in NSW Public Schools</a:t>
            </a:r>
          </a:p>
        </p:txBody>
      </p:sp>
      <p:sp>
        <p:nvSpPr>
          <p:cNvPr id="7171" name="Title 1"/>
          <p:cNvSpPr>
            <a:spLocks noGrp="1"/>
          </p:cNvSpPr>
          <p:nvPr>
            <p:ph type="title"/>
          </p:nvPr>
        </p:nvSpPr>
        <p:spPr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sz="6000" b="1" dirty="0" smtClean="0">
                <a:solidFill>
                  <a:schemeClr val="bg1"/>
                </a:solidFill>
              </a:rPr>
              <a:t>Designing the Learning</a:t>
            </a:r>
          </a:p>
        </p:txBody>
      </p:sp>
    </p:spTree>
    <p:extLst>
      <p:ext uri="{BB962C8B-B14F-4D97-AF65-F5344CB8AC3E}">
        <p14:creationId xmlns:p14="http://schemas.microsoft.com/office/powerpoint/2010/main" val="3994862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/>
          <a:lstStyle/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sz="4100" i="1" smtClean="0"/>
              <a:t>“Without designing around provocative questions and big ideas, teaching easily succumbs into an activity - or coverage - orientation without clear priorities.”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sz="4100" i="1" smtClean="0"/>
              <a:t>Understanding by Design</a:t>
            </a:r>
            <a:r>
              <a:rPr lang="en-US" sz="4100" smtClean="0"/>
              <a:t>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sz="4100" smtClean="0"/>
              <a:t>McTigh and Wiggins ASCD 1999</a:t>
            </a:r>
          </a:p>
        </p:txBody>
      </p:sp>
      <p:sp>
        <p:nvSpPr>
          <p:cNvPr id="16387" name="Title 1"/>
          <p:cNvSpPr>
            <a:spLocks noGrp="1"/>
          </p:cNvSpPr>
          <p:nvPr>
            <p:ph type="title"/>
          </p:nvPr>
        </p:nvSpPr>
        <p:spPr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1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pPr eaLnBrk="1" hangingPunct="1"/>
            <a:r>
              <a:rPr lang="en-US" sz="6000" b="1" dirty="0" smtClean="0">
                <a:solidFill>
                  <a:schemeClr val="bg1"/>
                </a:solidFill>
              </a:rPr>
              <a:t>Designing the Learning</a:t>
            </a:r>
          </a:p>
        </p:txBody>
      </p:sp>
    </p:spTree>
    <p:extLst>
      <p:ext uri="{BB962C8B-B14F-4D97-AF65-F5344CB8AC3E}">
        <p14:creationId xmlns:p14="http://schemas.microsoft.com/office/powerpoint/2010/main" val="721935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sz="6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Focus on learning</a:t>
            </a:r>
            <a:endParaRPr lang="en-US" sz="6000" dirty="0" smtClean="0">
              <a:solidFill>
                <a:schemeClr val="bg1"/>
              </a:solidFill>
            </a:endParaRP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Char char="§"/>
            </a:pPr>
            <a:r>
              <a:rPr lang="en-US" sz="3800" dirty="0" smtClean="0">
                <a:latin typeface="Arial" pitchFamily="34" charset="0"/>
                <a:cs typeface="Arial" pitchFamily="34" charset="0"/>
              </a:rPr>
              <a:t>What do the pupils need to learn?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§"/>
            </a:pPr>
            <a:r>
              <a:rPr lang="en-US" sz="3800" dirty="0" smtClean="0">
                <a:latin typeface="Arial" pitchFamily="34" charset="0"/>
                <a:cs typeface="Arial" pitchFamily="34" charset="0"/>
              </a:rPr>
              <a:t>Why does it matter?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§"/>
            </a:pPr>
            <a:r>
              <a:rPr lang="en-US" sz="3800" dirty="0" smtClean="0">
                <a:latin typeface="Arial" pitchFamily="34" charset="0"/>
                <a:cs typeface="Arial" pitchFamily="34" charset="0"/>
              </a:rPr>
              <a:t>What do they already know?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§"/>
            </a:pPr>
            <a:r>
              <a:rPr lang="en-US" sz="3800" dirty="0" smtClean="0">
                <a:latin typeface="Arial" pitchFamily="34" charset="0"/>
                <a:cs typeface="Arial" pitchFamily="34" charset="0"/>
              </a:rPr>
              <a:t>How will they demonstrate learning?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§"/>
            </a:pPr>
            <a:r>
              <a:rPr lang="en-US" sz="3800" dirty="0" smtClean="0">
                <a:latin typeface="Arial" pitchFamily="34" charset="0"/>
                <a:cs typeface="Arial" pitchFamily="34" charset="0"/>
              </a:rPr>
              <a:t>How will they get there?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§"/>
            </a:pPr>
            <a:r>
              <a:rPr lang="en-US" sz="3800" dirty="0" smtClean="0">
                <a:latin typeface="Arial" pitchFamily="34" charset="0"/>
                <a:cs typeface="Arial" pitchFamily="34" charset="0"/>
              </a:rPr>
              <a:t>How well do I expect them to do it?</a:t>
            </a:r>
            <a:endParaRPr lang="en-US" sz="3800" dirty="0" smtClean="0"/>
          </a:p>
          <a:p>
            <a:pPr eaLnBrk="1" hangingPunct="1">
              <a:lnSpc>
                <a:spcPct val="90000"/>
              </a:lnSpc>
              <a:buFont typeface="Arial" pitchFamily="34" charset="0"/>
              <a:buNone/>
            </a:pPr>
            <a:endParaRPr lang="en-US" sz="3000" dirty="0" smtClean="0"/>
          </a:p>
        </p:txBody>
      </p:sp>
    </p:spTree>
    <p:extLst>
      <p:ext uri="{BB962C8B-B14F-4D97-AF65-F5344CB8AC3E}">
        <p14:creationId xmlns:p14="http://schemas.microsoft.com/office/powerpoint/2010/main" val="261583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AU" sz="7200" b="1" dirty="0" smtClean="0">
                <a:solidFill>
                  <a:schemeClr val="bg1"/>
                </a:solidFill>
              </a:rPr>
              <a:t>Workshop Goals</a:t>
            </a:r>
            <a:endParaRPr lang="en-AU" sz="72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68052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§"/>
            </a:pPr>
            <a:r>
              <a:rPr lang="en-AU" sz="3400" dirty="0" smtClean="0"/>
              <a:t>To </a:t>
            </a:r>
            <a:r>
              <a:rPr lang="en-AU" sz="3400" dirty="0"/>
              <a:t>develop teachers’ self-awareness and analysis of their own </a:t>
            </a:r>
            <a:r>
              <a:rPr lang="en-AU" sz="3400" dirty="0" smtClean="0"/>
              <a:t>questioning techniques</a:t>
            </a:r>
          </a:p>
          <a:p>
            <a:pPr>
              <a:buFont typeface="Wingdings" pitchFamily="2" charset="2"/>
              <a:buChar char="§"/>
            </a:pPr>
            <a:r>
              <a:rPr lang="en-AU" sz="3400" dirty="0"/>
              <a:t>To identify key features of good </a:t>
            </a:r>
            <a:r>
              <a:rPr lang="en-AU" sz="3400" dirty="0" smtClean="0"/>
              <a:t>questioning</a:t>
            </a:r>
          </a:p>
          <a:p>
            <a:pPr>
              <a:buFont typeface="Wingdings" pitchFamily="2" charset="2"/>
              <a:buChar char="§"/>
            </a:pPr>
            <a:r>
              <a:rPr lang="en-AU" sz="3400" dirty="0" smtClean="0"/>
              <a:t>To identify and share effective questioning techniques</a:t>
            </a:r>
          </a:p>
          <a:p>
            <a:pPr>
              <a:buFont typeface="Wingdings" pitchFamily="2" charset="2"/>
              <a:buChar char="§"/>
            </a:pPr>
            <a:r>
              <a:rPr lang="en-AU" sz="3400" dirty="0" smtClean="0"/>
              <a:t>To enhance the design of a quality learning environment through effective questioning</a:t>
            </a:r>
            <a:endParaRPr lang="en-AU" sz="3400" dirty="0"/>
          </a:p>
        </p:txBody>
      </p:sp>
    </p:spTree>
    <p:extLst>
      <p:ext uri="{BB962C8B-B14F-4D97-AF65-F5344CB8AC3E}">
        <p14:creationId xmlns:p14="http://schemas.microsoft.com/office/powerpoint/2010/main" val="3295638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2880320" cy="1143000"/>
          </a:xfr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AU" sz="6600" b="1" dirty="0" smtClean="0"/>
              <a:t>Design</a:t>
            </a:r>
            <a:endParaRPr lang="en-AU" sz="6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0"/>
            <a:ext cx="2880320" cy="4925144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§"/>
            </a:pPr>
            <a:r>
              <a:rPr lang="en-AU" sz="4300" dirty="0" smtClean="0"/>
              <a:t>Decide in your group the </a:t>
            </a:r>
            <a:r>
              <a:rPr lang="en-AU" sz="4300" b="1" dirty="0" smtClean="0"/>
              <a:t>five</a:t>
            </a:r>
            <a:r>
              <a:rPr lang="en-AU" sz="4300" dirty="0" smtClean="0"/>
              <a:t> features of  powerful questions.</a:t>
            </a:r>
          </a:p>
          <a:p>
            <a:pPr>
              <a:buFont typeface="Wingdings" pitchFamily="2" charset="2"/>
              <a:buChar char="§"/>
            </a:pPr>
            <a:r>
              <a:rPr lang="en-AU" sz="4300" dirty="0" smtClean="0"/>
              <a:t>Use </a:t>
            </a:r>
            <a:r>
              <a:rPr lang="en-AU" sz="4300" dirty="0" smtClean="0">
                <a:hlinkClick r:id="rId3" action="ppaction://hlinkfile"/>
              </a:rPr>
              <a:t>Activity Sheet 3</a:t>
            </a:r>
            <a:endParaRPr lang="en-AU" sz="4300" dirty="0"/>
          </a:p>
          <a:p>
            <a:pPr marL="0" indent="0">
              <a:buNone/>
            </a:pPr>
            <a:endParaRPr lang="en-A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0744" y="-5556"/>
            <a:ext cx="5686481" cy="68635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17038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1143000"/>
          </a:xfr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AU" sz="5400" b="1" dirty="0" smtClean="0"/>
              <a:t>Highly Effective Questions</a:t>
            </a:r>
            <a:endParaRPr lang="en-AU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§"/>
            </a:pPr>
            <a:r>
              <a:rPr lang="en-AU" sz="2900" dirty="0" smtClean="0"/>
              <a:t>Simplicity </a:t>
            </a:r>
            <a:r>
              <a:rPr lang="en-AU" sz="2900" dirty="0"/>
              <a:t>and </a:t>
            </a:r>
            <a:r>
              <a:rPr lang="en-AU" sz="2900" dirty="0" smtClean="0"/>
              <a:t>clarity</a:t>
            </a:r>
            <a:endParaRPr lang="en-AU" sz="2900" dirty="0"/>
          </a:p>
          <a:p>
            <a:pPr>
              <a:buFont typeface="Wingdings" pitchFamily="2" charset="2"/>
              <a:buChar char="§"/>
            </a:pPr>
            <a:r>
              <a:rPr lang="en-AU" sz="2900" dirty="0"/>
              <a:t>Thought provoking</a:t>
            </a:r>
          </a:p>
          <a:p>
            <a:pPr>
              <a:buFont typeface="Wingdings" pitchFamily="2" charset="2"/>
              <a:buChar char="§"/>
            </a:pPr>
            <a:r>
              <a:rPr lang="en-AU" sz="2900" dirty="0"/>
              <a:t>Generates curiosity and </a:t>
            </a:r>
            <a:r>
              <a:rPr lang="en-AU" sz="2900" dirty="0" smtClean="0"/>
              <a:t>engagement</a:t>
            </a:r>
            <a:endParaRPr lang="en-AU" sz="2900" dirty="0"/>
          </a:p>
          <a:p>
            <a:pPr>
              <a:buFont typeface="Wingdings" pitchFamily="2" charset="2"/>
              <a:buChar char="§"/>
            </a:pPr>
            <a:r>
              <a:rPr lang="en-AU" sz="2900" dirty="0"/>
              <a:t>Channels </a:t>
            </a:r>
            <a:r>
              <a:rPr lang="en-AU" sz="2900" dirty="0" smtClean="0"/>
              <a:t>attention and focuses </a:t>
            </a:r>
            <a:r>
              <a:rPr lang="en-AU" sz="2900" dirty="0"/>
              <a:t>inquiry</a:t>
            </a:r>
          </a:p>
          <a:p>
            <a:pPr>
              <a:buFont typeface="Wingdings" pitchFamily="2" charset="2"/>
              <a:buChar char="§"/>
            </a:pPr>
            <a:r>
              <a:rPr lang="en-AU" sz="2900" dirty="0"/>
              <a:t>Stimulates reflective thinking and conversation</a:t>
            </a:r>
          </a:p>
          <a:p>
            <a:pPr>
              <a:buFont typeface="Wingdings" pitchFamily="2" charset="2"/>
              <a:buChar char="§"/>
            </a:pPr>
            <a:r>
              <a:rPr lang="en-AU" sz="2900" dirty="0"/>
              <a:t>Surfaces and challenges assumptions</a:t>
            </a:r>
          </a:p>
          <a:p>
            <a:pPr>
              <a:buFont typeface="Wingdings" pitchFamily="2" charset="2"/>
              <a:buChar char="§"/>
            </a:pPr>
            <a:r>
              <a:rPr lang="en-AU" sz="2900" dirty="0"/>
              <a:t>Invites creativity and new possibilities</a:t>
            </a:r>
          </a:p>
          <a:p>
            <a:pPr>
              <a:buFont typeface="Wingdings" pitchFamily="2" charset="2"/>
              <a:buChar char="§"/>
            </a:pPr>
            <a:r>
              <a:rPr lang="en-AU" sz="2900" dirty="0" smtClean="0"/>
              <a:t>Connects to </a:t>
            </a:r>
            <a:r>
              <a:rPr lang="en-AU" sz="2900" dirty="0"/>
              <a:t>a </a:t>
            </a:r>
            <a:r>
              <a:rPr lang="en-AU" sz="2900" dirty="0" smtClean="0"/>
              <a:t>deeper meaning and understanding</a:t>
            </a:r>
            <a:endParaRPr lang="en-AU" sz="2900" dirty="0"/>
          </a:p>
          <a:p>
            <a:pPr>
              <a:buFont typeface="Wingdings" pitchFamily="2" charset="2"/>
              <a:buChar char="§"/>
            </a:pPr>
            <a:r>
              <a:rPr lang="en-AU" sz="2900" dirty="0"/>
              <a:t>Evokes more </a:t>
            </a:r>
            <a:r>
              <a:rPr lang="en-AU" sz="2900" dirty="0" smtClean="0"/>
              <a:t>questions</a:t>
            </a:r>
            <a:endParaRPr lang="en-AU" sz="2900" dirty="0"/>
          </a:p>
        </p:txBody>
      </p:sp>
    </p:spTree>
    <p:extLst>
      <p:ext uri="{BB962C8B-B14F-4D97-AF65-F5344CB8AC3E}">
        <p14:creationId xmlns:p14="http://schemas.microsoft.com/office/powerpoint/2010/main" val="4006187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AU" sz="6000" b="1" dirty="0" smtClean="0"/>
              <a:t>Types of Questions</a:t>
            </a:r>
            <a:endParaRPr lang="en-AU" sz="6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752528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§"/>
            </a:pPr>
            <a:r>
              <a:rPr lang="en-AU" sz="3600" b="1" dirty="0"/>
              <a:t>Closed </a:t>
            </a:r>
            <a:r>
              <a:rPr lang="en-AU" sz="3600" b="1" dirty="0" smtClean="0"/>
              <a:t>questions</a:t>
            </a:r>
            <a:r>
              <a:rPr lang="en-AU" sz="3600" dirty="0" smtClean="0"/>
              <a:t>: Require </a:t>
            </a:r>
            <a:r>
              <a:rPr lang="en-AU" sz="3600" dirty="0"/>
              <a:t>specific information which can often be answered yes or no. </a:t>
            </a:r>
            <a:endParaRPr lang="en-AU" sz="3600" dirty="0" smtClean="0"/>
          </a:p>
          <a:p>
            <a:pPr>
              <a:buFont typeface="Wingdings" pitchFamily="2" charset="2"/>
              <a:buChar char="§"/>
            </a:pPr>
            <a:r>
              <a:rPr lang="en-AU" sz="3600" b="1" dirty="0" smtClean="0"/>
              <a:t>Open questions</a:t>
            </a:r>
            <a:r>
              <a:rPr lang="en-AU" sz="3600" dirty="0" smtClean="0"/>
              <a:t>: Require </a:t>
            </a:r>
            <a:r>
              <a:rPr lang="en-AU" sz="3600" dirty="0"/>
              <a:t>deeper thinking about the </a:t>
            </a:r>
            <a:r>
              <a:rPr lang="en-AU" sz="3600" dirty="0" smtClean="0"/>
              <a:t>answer by requiring pupils to </a:t>
            </a:r>
            <a:r>
              <a:rPr lang="en-AU" sz="3600" dirty="0"/>
              <a:t>generate divergent thinking and creative answers based on possible predictions.</a:t>
            </a:r>
            <a:r>
              <a:rPr lang="en-AU" sz="3600" dirty="0" smtClean="0"/>
              <a:t> </a:t>
            </a:r>
          </a:p>
          <a:p>
            <a:pPr>
              <a:buFont typeface="Wingdings" pitchFamily="2" charset="2"/>
              <a:buChar char="§"/>
            </a:pPr>
            <a:r>
              <a:rPr lang="en-AU" sz="3600" b="1" dirty="0" smtClean="0"/>
              <a:t>Hypothetical </a:t>
            </a:r>
            <a:r>
              <a:rPr lang="en-AU" sz="3600" b="1" dirty="0"/>
              <a:t>or scenario-based </a:t>
            </a:r>
            <a:r>
              <a:rPr lang="en-AU" sz="3600" b="1" dirty="0" smtClean="0"/>
              <a:t>questions:</a:t>
            </a:r>
            <a:r>
              <a:rPr lang="en-AU" sz="3600" dirty="0" smtClean="0"/>
              <a:t> </a:t>
            </a:r>
            <a:r>
              <a:rPr lang="en-AU" sz="3600" dirty="0"/>
              <a:t>R</a:t>
            </a:r>
            <a:r>
              <a:rPr lang="en-AU" sz="3600" dirty="0" smtClean="0"/>
              <a:t>equire </a:t>
            </a:r>
            <a:r>
              <a:rPr lang="en-AU" sz="3600" dirty="0"/>
              <a:t>a thoughtful and considered response. </a:t>
            </a:r>
          </a:p>
        </p:txBody>
      </p:sp>
    </p:spTree>
    <p:extLst>
      <p:ext uri="{BB962C8B-B14F-4D97-AF65-F5344CB8AC3E}">
        <p14:creationId xmlns:p14="http://schemas.microsoft.com/office/powerpoint/2010/main" val="1991822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3888432" cy="1143000"/>
          </a:xfrm>
          <a:gradFill flip="none" rotWithShape="1">
            <a:gsLst>
              <a:gs pos="0">
                <a:schemeClr val="accent5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5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5">
                  <a:lumMod val="20000"/>
                  <a:lumOff val="80000"/>
                  <a:shade val="100000"/>
                  <a:satMod val="11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AU" b="1" dirty="0" smtClean="0"/>
              <a:t>Active Listening</a:t>
            </a:r>
            <a:endParaRPr lang="en-AU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0"/>
            <a:ext cx="3816424" cy="4997152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en-AU" dirty="0" smtClean="0"/>
              <a:t>Do we really listen?</a:t>
            </a:r>
          </a:p>
          <a:p>
            <a:pPr>
              <a:buFont typeface="Wingdings" pitchFamily="2" charset="2"/>
              <a:buChar char="§"/>
            </a:pPr>
            <a:r>
              <a:rPr lang="en-AU" dirty="0" smtClean="0"/>
              <a:t>Turn to the person next to you and find out what they did last weekend.</a:t>
            </a:r>
          </a:p>
          <a:p>
            <a:pPr>
              <a:buFont typeface="Wingdings" pitchFamily="2" charset="2"/>
              <a:buChar char="§"/>
            </a:pPr>
            <a:r>
              <a:rPr lang="en-AU" dirty="0" smtClean="0"/>
              <a:t>The interviewee is to take note of the type of questions being asked.</a:t>
            </a:r>
          </a:p>
          <a:p>
            <a:pPr>
              <a:buFont typeface="Wingdings" pitchFamily="2" charset="2"/>
              <a:buChar char="§"/>
            </a:pPr>
            <a:r>
              <a:rPr lang="en-AU" dirty="0" smtClean="0"/>
              <a:t>Report back to the group.</a:t>
            </a:r>
            <a:endParaRPr lang="en-A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7" y="0"/>
            <a:ext cx="479842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13795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3816424" cy="1143000"/>
          </a:xfrm>
          <a:solidFill>
            <a:schemeClr val="tx1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AU" sz="4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Synthesising </a:t>
            </a:r>
            <a:endParaRPr lang="en-AU" sz="4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0"/>
            <a:ext cx="3816424" cy="4781128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§"/>
            </a:pPr>
            <a:r>
              <a:rPr lang="en-AU" sz="3400" dirty="0" smtClean="0"/>
              <a:t>Really listening to pupil responses</a:t>
            </a:r>
          </a:p>
          <a:p>
            <a:pPr>
              <a:buFont typeface="Wingdings" pitchFamily="2" charset="2"/>
              <a:buChar char="§"/>
            </a:pPr>
            <a:r>
              <a:rPr lang="en-AU" sz="3400" dirty="0" smtClean="0"/>
              <a:t>Identifying relationships</a:t>
            </a:r>
          </a:p>
          <a:p>
            <a:pPr>
              <a:buFont typeface="Wingdings" pitchFamily="2" charset="2"/>
              <a:buChar char="§"/>
            </a:pPr>
            <a:r>
              <a:rPr lang="en-AU" sz="3400" dirty="0" smtClean="0"/>
              <a:t>Building on pupil responses</a:t>
            </a:r>
          </a:p>
          <a:p>
            <a:pPr>
              <a:buFont typeface="Wingdings" pitchFamily="2" charset="2"/>
              <a:buChar char="§"/>
            </a:pPr>
            <a:r>
              <a:rPr lang="en-AU" sz="3400" dirty="0" smtClean="0"/>
              <a:t>Connecting pupil responses to make meaning and emphasis key points.</a:t>
            </a:r>
          </a:p>
          <a:p>
            <a:pPr>
              <a:buFont typeface="Wingdings" pitchFamily="2" charset="2"/>
              <a:buChar char="§"/>
            </a:pPr>
            <a:r>
              <a:rPr lang="en-AU" sz="3400" i="1" dirty="0" smtClean="0"/>
              <a:t>This contrasts/compares with…?</a:t>
            </a:r>
          </a:p>
          <a:p>
            <a:pPr>
              <a:buFont typeface="Wingdings" pitchFamily="2" charset="2"/>
              <a:buChar char="§"/>
            </a:pPr>
            <a:r>
              <a:rPr lang="en-AU" sz="3400" i="1" dirty="0" smtClean="0"/>
              <a:t>What conclusion can we draw from…?</a:t>
            </a:r>
          </a:p>
          <a:p>
            <a:pPr>
              <a:buFont typeface="Wingdings" pitchFamily="2" charset="2"/>
              <a:buChar char="§"/>
            </a:pPr>
            <a:endParaRPr lang="en-A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0"/>
            <a:ext cx="471601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86610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4248472" cy="1143000"/>
          </a:xfrm>
          <a:gradFill flip="none" rotWithShape="1">
            <a:gsLst>
              <a:gs pos="0">
                <a:schemeClr val="tx2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tx2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tx2">
                  <a:lumMod val="60000"/>
                  <a:lumOff val="40000"/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AU" sz="6000" b="1" dirty="0" smtClean="0"/>
              <a:t>Time…</a:t>
            </a:r>
            <a:endParaRPr lang="en-AU" sz="6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600200"/>
            <a:ext cx="4248472" cy="4925144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§"/>
            </a:pPr>
            <a:r>
              <a:rPr lang="en-AU" dirty="0"/>
              <a:t>I</a:t>
            </a:r>
            <a:r>
              <a:rPr lang="en-AU" dirty="0" smtClean="0"/>
              <a:t>ncreasing </a:t>
            </a:r>
            <a:r>
              <a:rPr lang="en-AU" dirty="0"/>
              <a:t>the wait time improves the number and quality of the </a:t>
            </a:r>
            <a:r>
              <a:rPr lang="en-AU" dirty="0" smtClean="0"/>
              <a:t>responses.</a:t>
            </a:r>
          </a:p>
          <a:p>
            <a:pPr>
              <a:buFont typeface="Wingdings" pitchFamily="2" charset="2"/>
              <a:buChar char="§"/>
            </a:pPr>
            <a:r>
              <a:rPr lang="en-AU" dirty="0"/>
              <a:t>T</a:t>
            </a:r>
            <a:r>
              <a:rPr lang="en-AU" dirty="0" smtClean="0"/>
              <a:t>hree </a:t>
            </a:r>
            <a:r>
              <a:rPr lang="en-AU" dirty="0"/>
              <a:t>seconds for a lower-order question and more than 10 seconds for a higher-order </a:t>
            </a:r>
            <a:r>
              <a:rPr lang="en-AU" dirty="0" smtClean="0"/>
              <a:t>question.</a:t>
            </a:r>
          </a:p>
          <a:p>
            <a:pPr>
              <a:buFont typeface="Wingdings" pitchFamily="2" charset="2"/>
              <a:buChar char="§"/>
            </a:pPr>
            <a:r>
              <a:rPr lang="en-AU" dirty="0" smtClean="0"/>
              <a:t>Stick-it notes</a:t>
            </a:r>
          </a:p>
          <a:p>
            <a:pPr>
              <a:buFont typeface="Wingdings" pitchFamily="2" charset="2"/>
              <a:buChar char="§"/>
            </a:pPr>
            <a:r>
              <a:rPr lang="en-AU" dirty="0" smtClean="0"/>
              <a:t>Exit questions </a:t>
            </a:r>
          </a:p>
          <a:p>
            <a:pPr>
              <a:buFont typeface="Wingdings" pitchFamily="2" charset="2"/>
              <a:buChar char="§"/>
            </a:pPr>
            <a:r>
              <a:rPr lang="en-AU" dirty="0" smtClean="0"/>
              <a:t>Phone a friend</a:t>
            </a:r>
            <a:endParaRPr lang="en-A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0"/>
            <a:ext cx="435597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28026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3888432" cy="1143000"/>
          </a:xfrm>
          <a:gradFill flip="none" rotWithShape="1">
            <a:gsLst>
              <a:gs pos="0">
                <a:schemeClr val="tx2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tx2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tx2">
                  <a:lumMod val="60000"/>
                  <a:lumOff val="40000"/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AU" b="1" dirty="0" smtClean="0">
                <a:solidFill>
                  <a:schemeClr val="bg1"/>
                </a:solidFill>
              </a:rPr>
              <a:t>Question Cycle</a:t>
            </a:r>
            <a:endParaRPr lang="en-AU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0"/>
            <a:ext cx="3960440" cy="4781128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§"/>
            </a:pPr>
            <a:r>
              <a:rPr lang="en-AU" dirty="0" smtClean="0"/>
              <a:t>Ask the question</a:t>
            </a:r>
          </a:p>
          <a:p>
            <a:pPr>
              <a:buFont typeface="Wingdings" pitchFamily="2" charset="2"/>
              <a:buChar char="§"/>
            </a:pPr>
            <a:endParaRPr lang="en-AU" dirty="0"/>
          </a:p>
          <a:p>
            <a:pPr>
              <a:buFont typeface="Wingdings" pitchFamily="2" charset="2"/>
              <a:buChar char="§"/>
            </a:pPr>
            <a:r>
              <a:rPr lang="en-AU" dirty="0" smtClean="0"/>
              <a:t>Wait for 10 seconds</a:t>
            </a:r>
          </a:p>
          <a:p>
            <a:pPr>
              <a:buFont typeface="Wingdings" pitchFamily="2" charset="2"/>
              <a:buChar char="§"/>
            </a:pPr>
            <a:endParaRPr lang="en-AU" dirty="0"/>
          </a:p>
          <a:p>
            <a:pPr>
              <a:buFont typeface="Wingdings" pitchFamily="2" charset="2"/>
              <a:buChar char="§"/>
            </a:pPr>
            <a:r>
              <a:rPr lang="en-AU" dirty="0" smtClean="0"/>
              <a:t>No response</a:t>
            </a:r>
          </a:p>
          <a:p>
            <a:pPr>
              <a:buFont typeface="Wingdings" pitchFamily="2" charset="2"/>
              <a:buChar char="§"/>
            </a:pPr>
            <a:endParaRPr lang="en-AU" dirty="0"/>
          </a:p>
          <a:p>
            <a:pPr>
              <a:buFont typeface="Wingdings" pitchFamily="2" charset="2"/>
              <a:buChar char="§"/>
            </a:pPr>
            <a:r>
              <a:rPr lang="en-AU" dirty="0" smtClean="0"/>
              <a:t>Simplify the question</a:t>
            </a:r>
          </a:p>
          <a:p>
            <a:pPr>
              <a:buFont typeface="Wingdings" pitchFamily="2" charset="2"/>
              <a:buChar char="§"/>
            </a:pPr>
            <a:endParaRPr lang="en-AU" dirty="0"/>
          </a:p>
          <a:p>
            <a:pPr>
              <a:buFont typeface="Wingdings" pitchFamily="2" charset="2"/>
              <a:buChar char="§"/>
            </a:pPr>
            <a:r>
              <a:rPr lang="en-AU" dirty="0"/>
              <a:t>Wait for 10 seconds</a:t>
            </a:r>
          </a:p>
          <a:p>
            <a:pPr>
              <a:buFont typeface="Wingdings" pitchFamily="2" charset="2"/>
              <a:buChar char="§"/>
            </a:pPr>
            <a:endParaRPr lang="en-AU" dirty="0" smtClean="0"/>
          </a:p>
          <a:p>
            <a:pPr>
              <a:buFont typeface="Wingdings" pitchFamily="2" charset="2"/>
              <a:buChar char="§"/>
            </a:pPr>
            <a:r>
              <a:rPr lang="en-AU" dirty="0" smtClean="0"/>
              <a:t>Discuss the question</a:t>
            </a:r>
            <a:endParaRPr lang="en-AU" dirty="0"/>
          </a:p>
        </p:txBody>
      </p:sp>
      <p:sp>
        <p:nvSpPr>
          <p:cNvPr id="4" name="Down Arrow 3"/>
          <p:cNvSpPr/>
          <p:nvPr/>
        </p:nvSpPr>
        <p:spPr>
          <a:xfrm>
            <a:off x="1835696" y="1988840"/>
            <a:ext cx="504056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8005" y="2852936"/>
            <a:ext cx="579437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8005" y="3711480"/>
            <a:ext cx="579437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8004" y="4437112"/>
            <a:ext cx="579437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8005" y="5345688"/>
            <a:ext cx="579437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-876"/>
            <a:ext cx="4716016" cy="6858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3395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496944" cy="1426170"/>
          </a:xfr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AU" b="1" dirty="0" smtClean="0"/>
              <a:t>Responses to incorrect answers</a:t>
            </a:r>
            <a:endParaRPr lang="en-AU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44824"/>
            <a:ext cx="8363272" cy="4608512"/>
          </a:xfrm>
        </p:spPr>
        <p:txBody>
          <a:bodyPr>
            <a:normAutofit fontScale="85000"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en-AU" sz="3300" dirty="0"/>
              <a:t>The teacher's positive response to both good and wrong answers is essential</a:t>
            </a:r>
            <a:r>
              <a:rPr lang="en-AU" sz="3300" dirty="0" smtClean="0"/>
              <a:t>.</a:t>
            </a:r>
          </a:p>
          <a:p>
            <a:pPr>
              <a:buFont typeface="Wingdings" pitchFamily="2" charset="2"/>
              <a:buChar char="§"/>
            </a:pPr>
            <a:r>
              <a:rPr lang="en-AU" sz="3300" dirty="0" smtClean="0"/>
              <a:t>Consider: facial, body and verbal responses.</a:t>
            </a:r>
          </a:p>
          <a:p>
            <a:pPr>
              <a:buFont typeface="Wingdings" pitchFamily="2" charset="2"/>
              <a:buChar char="§"/>
            </a:pPr>
            <a:r>
              <a:rPr lang="en-AU" sz="3300" dirty="0" smtClean="0"/>
              <a:t>You can:</a:t>
            </a:r>
          </a:p>
          <a:p>
            <a:pPr>
              <a:buFontTx/>
              <a:buChar char="-"/>
            </a:pPr>
            <a:r>
              <a:rPr lang="en-AU" sz="3300" dirty="0" smtClean="0"/>
              <a:t>Rephrase the question: </a:t>
            </a:r>
            <a:r>
              <a:rPr lang="en-AU" sz="3300" i="1" dirty="0" smtClean="0"/>
              <a:t>‘Let me put it another way…’</a:t>
            </a:r>
          </a:p>
          <a:p>
            <a:pPr>
              <a:buFontTx/>
              <a:buChar char="-"/>
            </a:pPr>
            <a:r>
              <a:rPr lang="en-AU" sz="3300" dirty="0" smtClean="0"/>
              <a:t>Seek clarification: </a:t>
            </a:r>
            <a:r>
              <a:rPr lang="en-AU" sz="3300" i="1" dirty="0"/>
              <a:t>'What do you mean when you say </a:t>
            </a:r>
            <a:r>
              <a:rPr lang="en-AU" sz="3300" i="1" dirty="0" smtClean="0"/>
              <a:t>…?‘</a:t>
            </a:r>
          </a:p>
          <a:p>
            <a:pPr>
              <a:buFontTx/>
              <a:buChar char="-"/>
            </a:pPr>
            <a:r>
              <a:rPr lang="en-AU" sz="3300" dirty="0" smtClean="0"/>
              <a:t>Request </a:t>
            </a:r>
            <a:r>
              <a:rPr lang="en-AU" sz="3300" dirty="0"/>
              <a:t>for specific </a:t>
            </a:r>
            <a:r>
              <a:rPr lang="en-AU" sz="3300" dirty="0" smtClean="0"/>
              <a:t>examples: </a:t>
            </a:r>
            <a:r>
              <a:rPr lang="en-AU" sz="3300" i="1" dirty="0"/>
              <a:t>'Can you give me an example of this</a:t>
            </a:r>
            <a:r>
              <a:rPr lang="en-AU" sz="3300" i="1" dirty="0" smtClean="0"/>
              <a:t>?’</a:t>
            </a:r>
          </a:p>
          <a:p>
            <a:pPr>
              <a:buFontTx/>
              <a:buChar char="-"/>
            </a:pPr>
            <a:r>
              <a:rPr lang="en-AU" sz="3300" dirty="0" smtClean="0"/>
              <a:t>Request for rephrasing: </a:t>
            </a:r>
            <a:r>
              <a:rPr lang="en-AU" sz="3300" i="1" dirty="0"/>
              <a:t>'Can you put it another way?'</a:t>
            </a:r>
            <a:endParaRPr lang="en-AU" sz="3300" i="1" dirty="0" smtClean="0"/>
          </a:p>
          <a:p>
            <a:pPr>
              <a:buFontTx/>
              <a:buChar char="-"/>
            </a:pPr>
            <a:endParaRPr lang="en-AU" dirty="0" smtClean="0"/>
          </a:p>
          <a:p>
            <a:pPr>
              <a:buFontTx/>
              <a:buChar char="-"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958689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4176464" cy="1143000"/>
          </a:xfrm>
          <a:gradFill flip="none" rotWithShape="1">
            <a:gsLst>
              <a:gs pos="0">
                <a:srgbClr val="008080">
                  <a:shade val="30000"/>
                  <a:satMod val="115000"/>
                </a:srgbClr>
              </a:gs>
              <a:gs pos="50000">
                <a:srgbClr val="008080">
                  <a:shade val="67500"/>
                  <a:satMod val="115000"/>
                </a:srgbClr>
              </a:gs>
              <a:gs pos="100000">
                <a:srgbClr val="008080">
                  <a:shade val="100000"/>
                  <a:satMod val="115000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en-AU" b="1" dirty="0" smtClean="0">
                <a:solidFill>
                  <a:schemeClr val="bg1"/>
                </a:solidFill>
              </a:rPr>
              <a:t>Assessment </a:t>
            </a:r>
            <a:r>
              <a:rPr lang="en-AU" b="1" i="1" dirty="0" smtClean="0">
                <a:solidFill>
                  <a:schemeClr val="bg1"/>
                </a:solidFill>
              </a:rPr>
              <a:t>as </a:t>
            </a:r>
            <a:r>
              <a:rPr lang="en-AU" b="1" dirty="0" smtClean="0">
                <a:solidFill>
                  <a:schemeClr val="bg1"/>
                </a:solidFill>
              </a:rPr>
              <a:t>Learning</a:t>
            </a:r>
            <a:endParaRPr lang="en-AU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1520" y="1600200"/>
            <a:ext cx="4176464" cy="4525963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200" dirty="0" smtClean="0"/>
              <a:t>Pupils </a:t>
            </a:r>
            <a:r>
              <a:rPr lang="en-US" sz="2200" dirty="0"/>
              <a:t>gain a deeper understanding of their skills, knowledge, level of understanding and the expected </a:t>
            </a:r>
            <a:r>
              <a:rPr lang="en-US" sz="2200" dirty="0" smtClean="0"/>
              <a:t>standards through self and peer assessment.</a:t>
            </a:r>
            <a:endParaRPr lang="en-US" sz="2200" dirty="0"/>
          </a:p>
          <a:p>
            <a:pPr>
              <a:buFont typeface="Wingdings" pitchFamily="2" charset="2"/>
              <a:buChar char="§"/>
            </a:pPr>
            <a:r>
              <a:rPr lang="en-US" sz="2200" dirty="0"/>
              <a:t>Pupil</a:t>
            </a:r>
            <a:r>
              <a:rPr lang="en-AU" sz="2200" dirty="0"/>
              <a:t>s develop ownership of the learning process.</a:t>
            </a:r>
          </a:p>
          <a:p>
            <a:pPr>
              <a:buFont typeface="Wingdings" pitchFamily="2" charset="2"/>
              <a:buChar char="§"/>
            </a:pPr>
            <a:r>
              <a:rPr lang="en-AU" sz="2200" dirty="0"/>
              <a:t>They learn to plan for how to improve their skills and understanding</a:t>
            </a:r>
            <a:r>
              <a:rPr lang="en-AU" sz="2200" dirty="0" smtClean="0"/>
              <a:t>.</a:t>
            </a:r>
          </a:p>
          <a:p>
            <a:pPr>
              <a:buFont typeface="Wingdings" pitchFamily="2" charset="2"/>
              <a:buChar char="§"/>
            </a:pPr>
            <a:r>
              <a:rPr lang="en-AU" sz="2200" dirty="0" smtClean="0"/>
              <a:t>Design questions that facilitate self and peer assessment.</a:t>
            </a:r>
          </a:p>
          <a:p>
            <a:pPr>
              <a:buFont typeface="Wingdings" pitchFamily="2" charset="2"/>
              <a:buChar char="§"/>
            </a:pPr>
            <a:r>
              <a:rPr lang="en-AU" sz="2200" dirty="0" smtClean="0"/>
              <a:t>Why, how, what if?...</a:t>
            </a:r>
            <a:endParaRPr lang="en-AU" sz="2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175"/>
            <a:ext cx="449999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6276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AU" sz="7200" b="1" dirty="0" smtClean="0"/>
              <a:t>Session 2:</a:t>
            </a:r>
            <a:br>
              <a:rPr lang="en-AU" sz="7200" b="1" dirty="0" smtClean="0"/>
            </a:br>
            <a:r>
              <a:rPr lang="en-AU" sz="7200" b="1" dirty="0" smtClean="0"/>
              <a:t>Ways </a:t>
            </a:r>
            <a:r>
              <a:rPr lang="en-AU" sz="7200" b="1" dirty="0" smtClean="0"/>
              <a:t>to design effective questions</a:t>
            </a:r>
            <a:endParaRPr lang="en-AU" sz="7200" b="1" dirty="0"/>
          </a:p>
        </p:txBody>
      </p:sp>
    </p:spTree>
    <p:extLst>
      <p:ext uri="{BB962C8B-B14F-4D97-AF65-F5344CB8AC3E}">
        <p14:creationId xmlns:p14="http://schemas.microsoft.com/office/powerpoint/2010/main" val="799465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7188" y="0"/>
            <a:ext cx="497681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323850" y="274638"/>
            <a:ext cx="3960813" cy="922337"/>
          </a:xfr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AU" sz="3600" b="1" dirty="0" smtClean="0">
                <a:solidFill>
                  <a:schemeClr val="bg1"/>
                </a:solidFill>
              </a:rPr>
              <a:t>Culture of Learning</a:t>
            </a:r>
          </a:p>
        </p:txBody>
      </p:sp>
      <p:sp>
        <p:nvSpPr>
          <p:cNvPr id="8196" name="Content Placeholder 2"/>
          <p:cNvSpPr>
            <a:spLocks noGrp="1"/>
          </p:cNvSpPr>
          <p:nvPr>
            <p:ph idx="1"/>
          </p:nvPr>
        </p:nvSpPr>
        <p:spPr>
          <a:xfrm>
            <a:off x="323850" y="1412875"/>
            <a:ext cx="4032250" cy="4597400"/>
          </a:xfrm>
        </p:spPr>
        <p:txBody>
          <a:bodyPr>
            <a:normAutofit lnSpcReduction="10000"/>
          </a:bodyPr>
          <a:lstStyle/>
          <a:p>
            <a:pPr eaLnBrk="1" hangingPunct="1">
              <a:buFont typeface="Wingdings" pitchFamily="2" charset="2"/>
              <a:buChar char="§"/>
            </a:pPr>
            <a:r>
              <a:rPr lang="en-AU" i="1" dirty="0" smtClean="0"/>
              <a:t>“Building a strong foundation in language, and enriching language learning for all.”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AU" i="1" dirty="0" smtClean="0"/>
              <a:t>“Learners are at the centre of the teaching-learning process” </a:t>
            </a:r>
            <a:r>
              <a:rPr lang="en-AU" sz="2400" i="1" dirty="0" smtClean="0"/>
              <a:t>(English Language Syllabus 2010).</a:t>
            </a:r>
          </a:p>
        </p:txBody>
      </p:sp>
    </p:spTree>
    <p:extLst>
      <p:ext uri="{BB962C8B-B14F-4D97-AF65-F5344CB8AC3E}">
        <p14:creationId xmlns:p14="http://schemas.microsoft.com/office/powerpoint/2010/main" val="4224886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4176464" cy="1143000"/>
          </a:xfrm>
          <a:gradFill flip="none" rotWithShape="1">
            <a:gsLst>
              <a:gs pos="0">
                <a:srgbClr val="FFFF00">
                  <a:shade val="30000"/>
                  <a:satMod val="115000"/>
                </a:srgbClr>
              </a:gs>
              <a:gs pos="50000">
                <a:srgbClr val="FFFF00">
                  <a:shade val="67500"/>
                  <a:satMod val="115000"/>
                </a:srgbClr>
              </a:gs>
              <a:gs pos="100000">
                <a:srgbClr val="FFFF00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AU" sz="4600" b="1" dirty="0" smtClean="0"/>
              <a:t>Bloom’s Model</a:t>
            </a:r>
            <a:endParaRPr lang="en-AU" sz="4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600200"/>
            <a:ext cx="4248472" cy="5069160"/>
          </a:xfrm>
        </p:spPr>
        <p:txBody>
          <a:bodyPr>
            <a:normAutofit fontScale="85000"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en-AU" sz="3400" b="1" dirty="0" smtClean="0"/>
              <a:t>C:</a:t>
            </a:r>
            <a:r>
              <a:rPr lang="en-AU" sz="3400" dirty="0" smtClean="0"/>
              <a:t> What if…? &amp; Can you see other possibilities?</a:t>
            </a:r>
          </a:p>
          <a:p>
            <a:pPr>
              <a:buFont typeface="Wingdings" pitchFamily="2" charset="2"/>
              <a:buChar char="§"/>
            </a:pPr>
            <a:r>
              <a:rPr lang="en-AU" sz="3400" b="1" dirty="0" smtClean="0"/>
              <a:t>E:</a:t>
            </a:r>
            <a:r>
              <a:rPr lang="en-AU" sz="3400" dirty="0" smtClean="0"/>
              <a:t> Is there a better solution?</a:t>
            </a:r>
          </a:p>
          <a:p>
            <a:pPr>
              <a:buFont typeface="Wingdings" pitchFamily="2" charset="2"/>
              <a:buChar char="§"/>
            </a:pPr>
            <a:r>
              <a:rPr lang="en-AU" sz="3400" b="1" dirty="0" smtClean="0"/>
              <a:t>AN:</a:t>
            </a:r>
            <a:r>
              <a:rPr lang="en-AU" sz="3400" dirty="0" smtClean="0"/>
              <a:t> How was the setting represented?</a:t>
            </a:r>
          </a:p>
          <a:p>
            <a:pPr>
              <a:buFont typeface="Wingdings" pitchFamily="2" charset="2"/>
              <a:buChar char="§"/>
            </a:pPr>
            <a:r>
              <a:rPr lang="en-AU" sz="3400" b="1" dirty="0" smtClean="0"/>
              <a:t>AP: </a:t>
            </a:r>
            <a:r>
              <a:rPr lang="en-AU" sz="3400" dirty="0" smtClean="0"/>
              <a:t>Could you apply this approach to…?</a:t>
            </a:r>
          </a:p>
          <a:p>
            <a:pPr>
              <a:buFont typeface="Wingdings" pitchFamily="2" charset="2"/>
              <a:buChar char="§"/>
            </a:pPr>
            <a:r>
              <a:rPr lang="en-AU" sz="3400" b="1" dirty="0" smtClean="0"/>
              <a:t>U:</a:t>
            </a:r>
            <a:r>
              <a:rPr lang="en-AU" sz="3400" dirty="0" smtClean="0"/>
              <a:t> Who is the main character?</a:t>
            </a:r>
          </a:p>
          <a:p>
            <a:pPr>
              <a:buFont typeface="Wingdings" pitchFamily="2" charset="2"/>
              <a:buChar char="§"/>
            </a:pPr>
            <a:r>
              <a:rPr lang="en-AU" sz="3400" b="1" dirty="0" smtClean="0"/>
              <a:t>R:</a:t>
            </a:r>
            <a:r>
              <a:rPr lang="en-AU" sz="3400" dirty="0" smtClean="0"/>
              <a:t> Can you name the…?</a:t>
            </a:r>
          </a:p>
          <a:p>
            <a:pPr>
              <a:buFont typeface="Wingdings" pitchFamily="2" charset="2"/>
              <a:buChar char="§"/>
            </a:pPr>
            <a:endParaRPr lang="en-A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0311" y="0"/>
            <a:ext cx="448369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43361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3816423" cy="1143000"/>
          </a:xfr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en-AU" b="1" dirty="0" smtClean="0">
                <a:solidFill>
                  <a:schemeClr val="bg1"/>
                </a:solidFill>
              </a:rPr>
              <a:t>Using Bloom’s Model</a:t>
            </a:r>
            <a:endParaRPr lang="en-AU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0"/>
            <a:ext cx="3888432" cy="4781128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§"/>
            </a:pPr>
            <a:r>
              <a:rPr lang="en-AU" dirty="0" smtClean="0"/>
              <a:t>Listen to the podcast</a:t>
            </a:r>
          </a:p>
          <a:p>
            <a:pPr>
              <a:buFont typeface="Wingdings" pitchFamily="2" charset="2"/>
              <a:buChar char="§"/>
            </a:pPr>
            <a:r>
              <a:rPr lang="en-AU" dirty="0" smtClean="0"/>
              <a:t>Using </a:t>
            </a:r>
            <a:r>
              <a:rPr lang="en-AU" dirty="0" smtClean="0">
                <a:hlinkClick r:id="rId2" action="ppaction://hlinkfile"/>
              </a:rPr>
              <a:t>Bloom’s taxonomy</a:t>
            </a:r>
            <a:r>
              <a:rPr lang="en-AU" dirty="0" smtClean="0"/>
              <a:t>, in groups devise questions that could be used in class to enrich the learning experience.</a:t>
            </a:r>
            <a:endParaRPr lang="en-A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5241" y="0"/>
            <a:ext cx="479875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403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AU" sz="5400" b="1" dirty="0" smtClean="0">
                <a:solidFill>
                  <a:schemeClr val="bg1"/>
                </a:solidFill>
              </a:rPr>
              <a:t>De Bono’s Thinking Hats</a:t>
            </a:r>
            <a:endParaRPr lang="en-AU" sz="5400" b="1" dirty="0">
              <a:solidFill>
                <a:schemeClr val="bg1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429046"/>
            <a:ext cx="7128791" cy="5328093"/>
          </a:xfrm>
        </p:spPr>
      </p:pic>
    </p:spTree>
    <p:extLst>
      <p:ext uri="{BB962C8B-B14F-4D97-AF65-F5344CB8AC3E}">
        <p14:creationId xmlns:p14="http://schemas.microsoft.com/office/powerpoint/2010/main" val="4098264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4258816" cy="1143000"/>
          </a:xfrm>
          <a:solidFill>
            <a:schemeClr val="accent1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AU" sz="5400" b="1" dirty="0" smtClean="0">
                <a:solidFill>
                  <a:srgbClr val="FFFF00"/>
                </a:solidFill>
              </a:rPr>
              <a:t>S.C.A.M.P.E.R</a:t>
            </a:r>
            <a:endParaRPr lang="en-AU" sz="5400" b="1" dirty="0">
              <a:solidFill>
                <a:srgbClr val="FFFF0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7" y="0"/>
            <a:ext cx="4427984" cy="6858000"/>
          </a:xfrm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323528" y="1700808"/>
            <a:ext cx="4464496" cy="4896544"/>
          </a:xfrm>
        </p:spPr>
        <p:txBody>
          <a:bodyPr>
            <a:normAutofit fontScale="85000"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en-AU" b="1" dirty="0" smtClean="0">
                <a:solidFill>
                  <a:schemeClr val="accent1"/>
                </a:solidFill>
              </a:rPr>
              <a:t>S: </a:t>
            </a:r>
            <a:r>
              <a:rPr lang="en-AU" dirty="0" smtClean="0"/>
              <a:t>What if I change or swap this?</a:t>
            </a:r>
          </a:p>
          <a:p>
            <a:pPr>
              <a:buFont typeface="Wingdings" pitchFamily="2" charset="2"/>
              <a:buChar char="§"/>
            </a:pPr>
            <a:r>
              <a:rPr lang="en-AU" b="1" dirty="0" smtClean="0">
                <a:solidFill>
                  <a:schemeClr val="accent2"/>
                </a:solidFill>
              </a:rPr>
              <a:t>C: </a:t>
            </a:r>
            <a:r>
              <a:rPr lang="en-AU" dirty="0" smtClean="0"/>
              <a:t>What can I blend or combine?</a:t>
            </a:r>
          </a:p>
          <a:p>
            <a:pPr>
              <a:buFont typeface="Wingdings" pitchFamily="2" charset="2"/>
              <a:buChar char="§"/>
            </a:pPr>
            <a:r>
              <a:rPr lang="en-AU" b="1" dirty="0" smtClean="0">
                <a:solidFill>
                  <a:schemeClr val="accent3"/>
                </a:solidFill>
              </a:rPr>
              <a:t>A: </a:t>
            </a:r>
            <a:r>
              <a:rPr lang="en-AU" dirty="0" smtClean="0"/>
              <a:t>What could I substitute?</a:t>
            </a:r>
          </a:p>
          <a:p>
            <a:pPr>
              <a:buFont typeface="Wingdings" pitchFamily="2" charset="2"/>
              <a:buChar char="§"/>
            </a:pPr>
            <a:r>
              <a:rPr lang="en-AU" b="1" dirty="0" smtClean="0">
                <a:solidFill>
                  <a:schemeClr val="accent6"/>
                </a:solidFill>
              </a:rPr>
              <a:t>M: </a:t>
            </a:r>
            <a:r>
              <a:rPr lang="en-AU" dirty="0" smtClean="0"/>
              <a:t>What will happen if I add…?</a:t>
            </a:r>
          </a:p>
          <a:p>
            <a:pPr>
              <a:buFont typeface="Wingdings" pitchFamily="2" charset="2"/>
              <a:buChar char="§"/>
            </a:pPr>
            <a:r>
              <a:rPr lang="en-AU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P: </a:t>
            </a:r>
            <a:r>
              <a:rPr lang="en-AU" dirty="0" smtClean="0"/>
              <a:t>How could I use this somewhere else?</a:t>
            </a:r>
          </a:p>
          <a:p>
            <a:pPr>
              <a:buFont typeface="Wingdings" pitchFamily="2" charset="2"/>
              <a:buChar char="§"/>
            </a:pPr>
            <a:r>
              <a:rPr lang="en-AU" b="1" dirty="0" smtClean="0">
                <a:solidFill>
                  <a:srgbClr val="FFFF00"/>
                </a:solidFill>
              </a:rPr>
              <a:t>E: </a:t>
            </a:r>
            <a:r>
              <a:rPr lang="en-AU" dirty="0" smtClean="0"/>
              <a:t>What happens when I remove…?</a:t>
            </a:r>
          </a:p>
          <a:p>
            <a:pPr>
              <a:buFont typeface="Wingdings" pitchFamily="2" charset="2"/>
              <a:buChar char="§"/>
            </a:pPr>
            <a:r>
              <a:rPr lang="en-AU" b="1" dirty="0" smtClean="0">
                <a:solidFill>
                  <a:srgbClr val="FF0000"/>
                </a:solidFill>
              </a:rPr>
              <a:t>R: </a:t>
            </a:r>
            <a:r>
              <a:rPr lang="en-AU" dirty="0" smtClean="0"/>
              <a:t>What if I did this the other way?</a:t>
            </a:r>
          </a:p>
          <a:p>
            <a:pPr>
              <a:buFont typeface="Wingdings" pitchFamily="2" charset="2"/>
              <a:buChar char="§"/>
            </a:pPr>
            <a:r>
              <a:rPr lang="en-AU" b="1" dirty="0" smtClean="0">
                <a:hlinkClick r:id="rId3" action="ppaction://hlinkfile"/>
              </a:rPr>
              <a:t>Activity Sheet 5</a:t>
            </a:r>
            <a:endParaRPr lang="en-AU" b="1" dirty="0"/>
          </a:p>
        </p:txBody>
      </p:sp>
    </p:spTree>
    <p:extLst>
      <p:ext uri="{BB962C8B-B14F-4D97-AF65-F5344CB8AC3E}">
        <p14:creationId xmlns:p14="http://schemas.microsoft.com/office/powerpoint/2010/main" val="2465702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83" y="1"/>
            <a:ext cx="9117417" cy="6878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3824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3960440" cy="1143000"/>
          </a:xfr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AU" sz="4500" b="1" dirty="0" smtClean="0">
                <a:solidFill>
                  <a:schemeClr val="bg1"/>
                </a:solidFill>
              </a:rPr>
              <a:t>Thinker’s Keys</a:t>
            </a:r>
            <a:endParaRPr lang="en-AU" sz="45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1520" y="1600200"/>
            <a:ext cx="4032448" cy="4997152"/>
          </a:xfrm>
        </p:spPr>
        <p:txBody>
          <a:bodyPr>
            <a:normAutofit fontScale="92500"/>
          </a:bodyPr>
          <a:lstStyle/>
          <a:p>
            <a:pPr>
              <a:buFont typeface="Wingdings" pitchFamily="2" charset="2"/>
              <a:buChar char="§"/>
            </a:pPr>
            <a:r>
              <a:rPr lang="en-AU" dirty="0" smtClean="0"/>
              <a:t>Reverse Listing: Use </a:t>
            </a:r>
            <a:r>
              <a:rPr lang="en-AU" i="1" dirty="0" smtClean="0"/>
              <a:t>cannot</a:t>
            </a:r>
            <a:r>
              <a:rPr lang="en-AU" dirty="0" smtClean="0"/>
              <a:t>, </a:t>
            </a:r>
            <a:r>
              <a:rPr lang="en-AU" i="1" dirty="0" smtClean="0"/>
              <a:t>never</a:t>
            </a:r>
            <a:r>
              <a:rPr lang="en-AU" dirty="0" smtClean="0"/>
              <a:t> or </a:t>
            </a:r>
            <a:r>
              <a:rPr lang="en-AU" i="1" dirty="0" smtClean="0"/>
              <a:t>not </a:t>
            </a:r>
            <a:r>
              <a:rPr lang="en-AU" dirty="0" smtClean="0"/>
              <a:t> in the questions</a:t>
            </a:r>
          </a:p>
          <a:p>
            <a:pPr>
              <a:buFont typeface="Wingdings" pitchFamily="2" charset="2"/>
              <a:buChar char="§"/>
            </a:pPr>
            <a:r>
              <a:rPr lang="en-AU" dirty="0" smtClean="0"/>
              <a:t>What if?</a:t>
            </a:r>
          </a:p>
          <a:p>
            <a:pPr>
              <a:buFont typeface="Wingdings" pitchFamily="2" charset="2"/>
              <a:buChar char="§"/>
            </a:pPr>
            <a:r>
              <a:rPr lang="en-AU" dirty="0" smtClean="0"/>
              <a:t>Disadvantages</a:t>
            </a:r>
          </a:p>
          <a:p>
            <a:pPr>
              <a:buFont typeface="Wingdings" pitchFamily="2" charset="2"/>
              <a:buChar char="§"/>
            </a:pPr>
            <a:r>
              <a:rPr lang="en-AU" dirty="0" smtClean="0"/>
              <a:t>Combination: </a:t>
            </a:r>
            <a:r>
              <a:rPr lang="en-AU" dirty="0"/>
              <a:t>A</a:t>
            </a:r>
            <a:r>
              <a:rPr lang="en-AU" dirty="0" smtClean="0"/>
              <a:t>ttributes </a:t>
            </a:r>
            <a:r>
              <a:rPr lang="en-AU" dirty="0"/>
              <a:t>of two dissimilar </a:t>
            </a:r>
            <a:r>
              <a:rPr lang="en-AU" dirty="0" smtClean="0"/>
              <a:t>objects</a:t>
            </a:r>
          </a:p>
          <a:p>
            <a:pPr>
              <a:buFont typeface="Wingdings" pitchFamily="2" charset="2"/>
              <a:buChar char="§"/>
            </a:pPr>
            <a:r>
              <a:rPr lang="en-AU" dirty="0" smtClean="0"/>
              <a:t>Variations: </a:t>
            </a:r>
            <a:r>
              <a:rPr lang="en-AU" dirty="0"/>
              <a:t>How many ways can </a:t>
            </a:r>
            <a:r>
              <a:rPr lang="en-AU" dirty="0" smtClean="0"/>
              <a:t>you…?</a:t>
            </a:r>
          </a:p>
          <a:p>
            <a:pPr>
              <a:buFont typeface="Wingdings" pitchFamily="2" charset="2"/>
              <a:buChar char="§"/>
            </a:pPr>
            <a:r>
              <a:rPr lang="en-AU" dirty="0" smtClean="0"/>
              <a:t>Question first: Then provide five answers</a:t>
            </a:r>
          </a:p>
          <a:p>
            <a:pPr>
              <a:buFont typeface="Wingdings" pitchFamily="2" charset="2"/>
              <a:buChar char="§"/>
            </a:pPr>
            <a:endParaRPr lang="en-AU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3" y="0"/>
            <a:ext cx="4653618" cy="6858000"/>
          </a:xfrm>
        </p:spPr>
      </p:pic>
    </p:spTree>
    <p:extLst>
      <p:ext uri="{BB962C8B-B14F-4D97-AF65-F5344CB8AC3E}">
        <p14:creationId xmlns:p14="http://schemas.microsoft.com/office/powerpoint/2010/main" val="825612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1143000"/>
          </a:xfr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AU" sz="4800" b="1" dirty="0" smtClean="0">
                <a:solidFill>
                  <a:schemeClr val="bg1"/>
                </a:solidFill>
              </a:rPr>
              <a:t>Williams’ Model - Extending</a:t>
            </a:r>
            <a:endParaRPr lang="en-AU" sz="4800" b="1" dirty="0">
              <a:solidFill>
                <a:schemeClr val="bg1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67544" y="1600200"/>
            <a:ext cx="8424936" cy="4853136"/>
          </a:xfrm>
        </p:spPr>
        <p:txBody>
          <a:bodyPr>
            <a:normAutofit fontScale="62500" lnSpcReduction="20000"/>
          </a:bodyPr>
          <a:lstStyle/>
          <a:p>
            <a:pPr>
              <a:buFont typeface="Wingdings" pitchFamily="2" charset="2"/>
              <a:buChar char="§"/>
            </a:pPr>
            <a:r>
              <a:rPr lang="en-AU" b="1" dirty="0" smtClean="0"/>
              <a:t>Paradox: </a:t>
            </a:r>
            <a:r>
              <a:rPr lang="en-AU" dirty="0"/>
              <a:t>Paradoxes can be used to evaluate ideas and challenge pupils to reason and find proof.</a:t>
            </a:r>
          </a:p>
          <a:p>
            <a:pPr>
              <a:buFont typeface="Wingdings" pitchFamily="2" charset="2"/>
              <a:buChar char="§"/>
            </a:pPr>
            <a:r>
              <a:rPr lang="en-AU" b="1" dirty="0" smtClean="0"/>
              <a:t>Analogy: </a:t>
            </a:r>
            <a:r>
              <a:rPr lang="en-AU" dirty="0"/>
              <a:t>Pupils find the similarities between things and compare one thing to another.</a:t>
            </a:r>
          </a:p>
          <a:p>
            <a:pPr>
              <a:buFont typeface="Wingdings" pitchFamily="2" charset="2"/>
              <a:buChar char="§"/>
            </a:pPr>
            <a:r>
              <a:rPr lang="en-AU" b="1" dirty="0" smtClean="0"/>
              <a:t>Discrepancy: </a:t>
            </a:r>
            <a:r>
              <a:rPr lang="en-AU" dirty="0"/>
              <a:t>Pupils should be challenged to discuss what is not known or understood.</a:t>
            </a:r>
          </a:p>
          <a:p>
            <a:pPr>
              <a:buFont typeface="Wingdings" pitchFamily="2" charset="2"/>
              <a:buChar char="§"/>
            </a:pPr>
            <a:r>
              <a:rPr lang="en-AU" b="1" dirty="0" smtClean="0"/>
              <a:t>Provocative questions: </a:t>
            </a:r>
            <a:r>
              <a:rPr lang="en-AU" dirty="0"/>
              <a:t>These are questions that require thoughtful consideration to clarify meaning or develop new knowledge. </a:t>
            </a:r>
            <a:endParaRPr lang="en-AU" dirty="0" smtClean="0"/>
          </a:p>
          <a:p>
            <a:pPr>
              <a:buFont typeface="Wingdings" pitchFamily="2" charset="2"/>
              <a:buChar char="§"/>
            </a:pPr>
            <a:r>
              <a:rPr lang="en-AU" b="1" dirty="0" smtClean="0"/>
              <a:t>Organised Random Search: </a:t>
            </a:r>
            <a:r>
              <a:rPr lang="en-AU" dirty="0"/>
              <a:t>Given a situation or body of knowledge, pupils search for other information to answer questions such as, what would you do or what would you have done? </a:t>
            </a:r>
            <a:endParaRPr lang="en-AU" dirty="0" smtClean="0"/>
          </a:p>
          <a:p>
            <a:pPr>
              <a:buFont typeface="Wingdings" pitchFamily="2" charset="2"/>
              <a:buChar char="§"/>
            </a:pPr>
            <a:r>
              <a:rPr lang="en-AU" b="1" dirty="0" smtClean="0"/>
              <a:t>Tolerance for Ambiguity: </a:t>
            </a:r>
            <a:r>
              <a:rPr lang="en-AU" dirty="0"/>
              <a:t>Open-ended questions</a:t>
            </a:r>
          </a:p>
          <a:p>
            <a:pPr>
              <a:buFont typeface="Wingdings" pitchFamily="2" charset="2"/>
              <a:buChar char="§"/>
            </a:pPr>
            <a:r>
              <a:rPr lang="en-AU" b="1" dirty="0" smtClean="0"/>
              <a:t>Intuitive Expression: </a:t>
            </a:r>
            <a:r>
              <a:rPr lang="en-AU" dirty="0"/>
              <a:t>Empathy questions</a:t>
            </a:r>
          </a:p>
          <a:p>
            <a:pPr>
              <a:buFont typeface="Wingdings" pitchFamily="2" charset="2"/>
              <a:buChar char="§"/>
            </a:pPr>
            <a:r>
              <a:rPr lang="en-AU" b="1" dirty="0" smtClean="0"/>
              <a:t>Evaluative Situations: </a:t>
            </a:r>
            <a:r>
              <a:rPr lang="en-AU" dirty="0"/>
              <a:t>Evaluate solutions and answers in terms of their consequences and implications — pose the question what if? </a:t>
            </a:r>
          </a:p>
          <a:p>
            <a:pPr>
              <a:buFont typeface="Wingdings" pitchFamily="2" charset="2"/>
              <a:buChar char="§"/>
            </a:pPr>
            <a:r>
              <a:rPr lang="en-AU" b="1" dirty="0" smtClean="0"/>
              <a:t>Visualisation Skills: </a:t>
            </a:r>
            <a:r>
              <a:rPr lang="en-AU" dirty="0"/>
              <a:t>Provide opportunities for pupils to perceive or visualise themselves in many </a:t>
            </a:r>
            <a:r>
              <a:rPr lang="en-AU" dirty="0" smtClean="0"/>
              <a:t>contexts.</a:t>
            </a:r>
            <a:endParaRPr lang="en-AU" b="1" dirty="0"/>
          </a:p>
          <a:p>
            <a:pPr>
              <a:buFont typeface="Wingdings" pitchFamily="2" charset="2"/>
              <a:buChar char="§"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294034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4320480" cy="1143000"/>
          </a:xfr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8100000" scaled="1"/>
            <a:tileRect/>
          </a:gra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AU" b="1" dirty="0" smtClean="0"/>
              <a:t>Williams’ Model</a:t>
            </a:r>
            <a:endParaRPr lang="en-AU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925144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§"/>
            </a:pPr>
            <a:r>
              <a:rPr lang="en-AU" sz="4300" dirty="0" smtClean="0"/>
              <a:t>View the film clip</a:t>
            </a:r>
          </a:p>
          <a:p>
            <a:pPr>
              <a:buFont typeface="Wingdings" pitchFamily="2" charset="2"/>
              <a:buChar char="§"/>
            </a:pPr>
            <a:r>
              <a:rPr lang="en-AU" sz="4300" dirty="0" smtClean="0"/>
              <a:t>In groups, use </a:t>
            </a:r>
            <a:r>
              <a:rPr lang="en-AU" sz="4300" dirty="0" smtClean="0">
                <a:hlinkClick r:id="rId2" action="ppaction://hlinkfile"/>
              </a:rPr>
              <a:t>Williams’ model</a:t>
            </a:r>
            <a:r>
              <a:rPr lang="en-AU" sz="4300" dirty="0" smtClean="0"/>
              <a:t> to develop a series of questions.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2885" y="0"/>
            <a:ext cx="419111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3465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496944" cy="994122"/>
          </a:xfrm>
          <a:solidFill>
            <a:srgbClr val="FFFF99"/>
          </a:solidFill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AU" sz="6600" b="1" dirty="0" smtClean="0"/>
              <a:t>Socratic Questioning</a:t>
            </a:r>
            <a:endParaRPr lang="en-AU" sz="6600" b="1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103" y="1412776"/>
            <a:ext cx="8759698" cy="5445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37456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1520" y="274638"/>
            <a:ext cx="3240360" cy="1143000"/>
          </a:xfrm>
          <a:gradFill flip="none" rotWithShape="1">
            <a:gsLst>
              <a:gs pos="0">
                <a:schemeClr val="tx2">
                  <a:lumMod val="75000"/>
                  <a:tint val="66000"/>
                  <a:satMod val="160000"/>
                </a:schemeClr>
              </a:gs>
              <a:gs pos="50000">
                <a:schemeClr val="tx2">
                  <a:lumMod val="75000"/>
                  <a:tint val="44500"/>
                  <a:satMod val="160000"/>
                </a:schemeClr>
              </a:gs>
              <a:gs pos="100000">
                <a:schemeClr val="tx2">
                  <a:lumMod val="75000"/>
                  <a:tint val="23500"/>
                  <a:satMod val="160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AU" sz="3500" b="1" dirty="0" smtClean="0">
                <a:solidFill>
                  <a:schemeClr val="bg1"/>
                </a:solidFill>
              </a:rPr>
              <a:t>Langford’s 5 Whys</a:t>
            </a:r>
            <a:endParaRPr lang="en-AU" sz="3500" b="1" dirty="0">
              <a:solidFill>
                <a:schemeClr val="bg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323528" y="1600200"/>
            <a:ext cx="3240360" cy="4853136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en-AU" sz="3000" dirty="0" smtClean="0"/>
              <a:t>Ask a question</a:t>
            </a:r>
          </a:p>
          <a:p>
            <a:pPr>
              <a:buFont typeface="Wingdings" pitchFamily="2" charset="2"/>
              <a:buChar char="§"/>
            </a:pPr>
            <a:r>
              <a:rPr lang="en-AU" sz="3000" dirty="0" smtClean="0"/>
              <a:t>This leads to a second question</a:t>
            </a:r>
          </a:p>
          <a:p>
            <a:pPr>
              <a:buFont typeface="Wingdings" pitchFamily="2" charset="2"/>
              <a:buChar char="§"/>
            </a:pPr>
            <a:r>
              <a:rPr lang="en-AU" sz="3000" dirty="0" smtClean="0"/>
              <a:t>Ask three more questions</a:t>
            </a:r>
          </a:p>
          <a:p>
            <a:pPr>
              <a:buFont typeface="Wingdings" pitchFamily="2" charset="2"/>
              <a:buChar char="§"/>
            </a:pPr>
            <a:r>
              <a:rPr lang="en-AU" sz="3000" dirty="0" smtClean="0"/>
              <a:t>Probes and deepens understanding</a:t>
            </a:r>
          </a:p>
          <a:p>
            <a:pPr>
              <a:buFont typeface="Wingdings" pitchFamily="2" charset="2"/>
              <a:buChar char="§"/>
            </a:pPr>
            <a:r>
              <a:rPr lang="en-AU" sz="3000" dirty="0" smtClean="0"/>
              <a:t>Thwarts superficial responses</a:t>
            </a:r>
          </a:p>
          <a:p>
            <a:pPr>
              <a:buFont typeface="Wingdings" pitchFamily="2" charset="2"/>
              <a:buChar char="§"/>
            </a:pPr>
            <a:endParaRPr lang="en-AU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0713" y="0"/>
            <a:ext cx="553210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7457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3744416" cy="922114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tx1"/>
            </a:solidFill>
          </a:ln>
        </p:spPr>
        <p:txBody>
          <a:bodyPr/>
          <a:lstStyle/>
          <a:p>
            <a:pPr>
              <a:defRPr/>
            </a:pPr>
            <a:r>
              <a:rPr lang="en-AU" sz="4800" b="1" dirty="0" smtClean="0"/>
              <a:t>Philosophy</a:t>
            </a:r>
            <a:endParaRPr lang="en-AU" sz="4800" b="1" dirty="0"/>
          </a:p>
        </p:txBody>
      </p:sp>
      <p:sp>
        <p:nvSpPr>
          <p:cNvPr id="16389" name="Content Placeholder 2"/>
          <p:cNvSpPr>
            <a:spLocks noGrp="1"/>
          </p:cNvSpPr>
          <p:nvPr>
            <p:ph idx="1"/>
          </p:nvPr>
        </p:nvSpPr>
        <p:spPr>
          <a:xfrm>
            <a:off x="179512" y="1412875"/>
            <a:ext cx="4036887" cy="5256485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en-AU" sz="2150" dirty="0" smtClean="0"/>
              <a:t>A means of making meaning and of communication</a:t>
            </a:r>
          </a:p>
          <a:p>
            <a:pPr>
              <a:lnSpc>
                <a:spcPct val="11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en-AU" sz="2150" dirty="0" smtClean="0"/>
              <a:t>A system with its own rules and conventions which can be used to create various discourse forms or types of texts</a:t>
            </a:r>
          </a:p>
          <a:p>
            <a:pPr>
              <a:lnSpc>
                <a:spcPct val="11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en-AU" sz="2150" dirty="0" smtClean="0"/>
              <a:t>Learning involves cognitive and affective engagement, and interaction</a:t>
            </a:r>
          </a:p>
          <a:p>
            <a:pPr>
              <a:lnSpc>
                <a:spcPct val="11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en-AU" sz="2150" dirty="0" smtClean="0"/>
              <a:t>Guided by our awareness of the purpose, audience, context and culture in which the communication takes place.</a:t>
            </a:r>
          </a:p>
        </p:txBody>
      </p:sp>
      <p:pic>
        <p:nvPicPr>
          <p:cNvPr id="163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6400" y="-482"/>
            <a:ext cx="4927600" cy="68584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3197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970784" cy="1143000"/>
          </a:xfr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AU" sz="4800" b="1" dirty="0" smtClean="0">
                <a:solidFill>
                  <a:schemeClr val="bg1"/>
                </a:solidFill>
              </a:rPr>
              <a:t>Flip Learning</a:t>
            </a:r>
            <a:endParaRPr lang="en-AU" sz="48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1520" y="1484784"/>
            <a:ext cx="4320480" cy="4968552"/>
          </a:xfrm>
        </p:spPr>
        <p:txBody>
          <a:bodyPr>
            <a:normAutofit fontScale="475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en-AU" sz="5100" dirty="0" smtClean="0"/>
              <a:t>Pupils taking responsibility for their own learning</a:t>
            </a:r>
          </a:p>
          <a:p>
            <a:pPr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en-AU" sz="5100" dirty="0" smtClean="0"/>
              <a:t>Provide the content and resources</a:t>
            </a:r>
          </a:p>
          <a:p>
            <a:pPr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en-AU" sz="5100" dirty="0" smtClean="0"/>
              <a:t>Pupils generate the questions</a:t>
            </a:r>
          </a:p>
          <a:p>
            <a:pPr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en-AU" sz="5100" i="1" dirty="0" smtClean="0"/>
              <a:t>‘If </a:t>
            </a:r>
            <a:r>
              <a:rPr lang="en-AU" sz="5100" i="1" dirty="0"/>
              <a:t>children aren't asking questions, they're being spoon-fed. That might be effective in terms of getting results, but it won't turn out curious, flexible learners suited to the 21st </a:t>
            </a:r>
            <a:r>
              <a:rPr lang="en-AU" sz="5100" i="1" dirty="0" smtClean="0"/>
              <a:t>century’ </a:t>
            </a:r>
            <a:r>
              <a:rPr lang="en-AU" sz="5100" dirty="0" smtClean="0"/>
              <a:t>Guy Claxton.</a:t>
            </a:r>
            <a:endParaRPr lang="en-AU" sz="5100" dirty="0"/>
          </a:p>
          <a:p>
            <a:pPr marL="0" indent="0">
              <a:buNone/>
            </a:pPr>
            <a:endParaRPr lang="en-AU" dirty="0" smtClean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3242" y="0"/>
            <a:ext cx="4498542" cy="6858000"/>
          </a:xfrm>
        </p:spPr>
      </p:pic>
    </p:spTree>
    <p:extLst>
      <p:ext uri="{BB962C8B-B14F-4D97-AF65-F5344CB8AC3E}">
        <p14:creationId xmlns:p14="http://schemas.microsoft.com/office/powerpoint/2010/main" val="2334016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4392488" cy="1143000"/>
          </a:xfr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AU" sz="6000" b="1" dirty="0" smtClean="0">
                <a:solidFill>
                  <a:schemeClr val="bg1"/>
                </a:solidFill>
              </a:rPr>
              <a:t>Other Ideas</a:t>
            </a:r>
            <a:endParaRPr lang="en-AU" sz="60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0"/>
            <a:ext cx="4392488" cy="4925144"/>
          </a:xfrm>
        </p:spPr>
        <p:txBody>
          <a:bodyPr>
            <a:normAutofit fontScale="47500" lnSpcReduction="20000"/>
          </a:bodyPr>
          <a:lstStyle/>
          <a:p>
            <a:pPr>
              <a:buFont typeface="Wingdings" pitchFamily="2" charset="2"/>
              <a:buChar char="§"/>
            </a:pPr>
            <a:r>
              <a:rPr lang="en-AU" sz="5100" dirty="0" smtClean="0"/>
              <a:t>ABCD voting cards</a:t>
            </a:r>
          </a:p>
          <a:p>
            <a:pPr>
              <a:buFont typeface="Wingdings" pitchFamily="2" charset="2"/>
              <a:buChar char="§"/>
            </a:pPr>
            <a:r>
              <a:rPr lang="en-AU" sz="5100" dirty="0" smtClean="0"/>
              <a:t>Exit cards</a:t>
            </a:r>
          </a:p>
          <a:p>
            <a:pPr>
              <a:buFont typeface="Wingdings" pitchFamily="2" charset="2"/>
              <a:buChar char="§"/>
            </a:pPr>
            <a:r>
              <a:rPr lang="en-AU" sz="5100" dirty="0" smtClean="0"/>
              <a:t>Phone a friend</a:t>
            </a:r>
          </a:p>
          <a:p>
            <a:pPr>
              <a:buFont typeface="Wingdings" pitchFamily="2" charset="2"/>
              <a:buChar char="§"/>
            </a:pPr>
            <a:r>
              <a:rPr lang="en-AU" sz="5100" dirty="0" smtClean="0"/>
              <a:t>No hands up policy</a:t>
            </a:r>
          </a:p>
          <a:p>
            <a:pPr>
              <a:buFont typeface="Wingdings" pitchFamily="2" charset="2"/>
              <a:buChar char="§"/>
            </a:pPr>
            <a:r>
              <a:rPr lang="en-AU" sz="5100" dirty="0" smtClean="0"/>
              <a:t>No opt out</a:t>
            </a:r>
          </a:p>
          <a:p>
            <a:pPr>
              <a:buFont typeface="Wingdings" pitchFamily="2" charset="2"/>
              <a:buChar char="§"/>
            </a:pPr>
            <a:r>
              <a:rPr lang="en-AU" sz="5100" dirty="0" smtClean="0"/>
              <a:t>Question Cube</a:t>
            </a:r>
          </a:p>
          <a:p>
            <a:pPr>
              <a:buFont typeface="Wingdings" pitchFamily="2" charset="2"/>
              <a:buChar char="§"/>
            </a:pPr>
            <a:r>
              <a:rPr lang="en-AU" sz="5100" b="1" dirty="0"/>
              <a:t>Pause-pounce-bounce: </a:t>
            </a:r>
            <a:r>
              <a:rPr lang="en-AU" sz="5100" dirty="0"/>
              <a:t>No hands up - the teacher 'pounces' on a random pupil for their response - and then 'bounces' round four or more other pupils for their answers - before the class decides which answer was the more correct.</a:t>
            </a:r>
          </a:p>
          <a:p>
            <a:pPr marL="0" indent="0">
              <a:buNone/>
            </a:pPr>
            <a:endParaRPr lang="en-AU" sz="4800" dirty="0" smtClean="0"/>
          </a:p>
          <a:p>
            <a:pPr marL="0" indent="0">
              <a:buNone/>
            </a:pPr>
            <a:endParaRPr lang="en-AU" dirty="0" smtClean="0"/>
          </a:p>
          <a:p>
            <a:pPr>
              <a:buFont typeface="Wingdings" pitchFamily="2" charset="2"/>
              <a:buChar char="§"/>
            </a:pP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0"/>
            <a:ext cx="421196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1806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3960440" cy="1143000"/>
          </a:xfr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AU" sz="6000" b="1" dirty="0" smtClean="0">
                <a:solidFill>
                  <a:schemeClr val="bg1"/>
                </a:solidFill>
              </a:rPr>
              <a:t>Where to?</a:t>
            </a:r>
            <a:endParaRPr lang="en-AU" sz="60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600200"/>
            <a:ext cx="3960440" cy="506916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§"/>
            </a:pPr>
            <a:r>
              <a:rPr lang="en-AU" sz="2700" dirty="0" smtClean="0"/>
              <a:t>Take the passage provided and decide on how you could use this text in the classroom.</a:t>
            </a:r>
          </a:p>
          <a:p>
            <a:pPr>
              <a:buFont typeface="Wingdings" pitchFamily="2" charset="2"/>
              <a:buChar char="§"/>
            </a:pPr>
            <a:r>
              <a:rPr lang="en-AU" sz="2700" dirty="0" smtClean="0"/>
              <a:t>Use </a:t>
            </a:r>
            <a:r>
              <a:rPr lang="en-AU" sz="2700" dirty="0" smtClean="0">
                <a:hlinkClick r:id="rId3" action="ppaction://hlinkfile"/>
              </a:rPr>
              <a:t>Activity Sheet 7 </a:t>
            </a:r>
            <a:r>
              <a:rPr lang="en-AU" sz="2700" dirty="0" smtClean="0"/>
              <a:t>to plan the learning and develop a series of questions using one or more of the ideas presented.</a:t>
            </a:r>
          </a:p>
          <a:p>
            <a:pPr>
              <a:buFont typeface="Wingdings" pitchFamily="2" charset="2"/>
              <a:buChar char="§"/>
            </a:pPr>
            <a:r>
              <a:rPr lang="en-AU" sz="2700" dirty="0" smtClean="0"/>
              <a:t>Share your ideas</a:t>
            </a:r>
            <a:r>
              <a:rPr lang="en-AU" sz="2700" dirty="0"/>
              <a:t>!</a:t>
            </a:r>
            <a:endParaRPr lang="en-AU" sz="27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0"/>
            <a:ext cx="464894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8219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AU" sz="3300" b="1" dirty="0" smtClean="0"/>
          </a:p>
          <a:p>
            <a:pPr marL="0" indent="0" algn="ctr">
              <a:buNone/>
            </a:pPr>
            <a:endParaRPr lang="en-AU" sz="3300" b="1" dirty="0"/>
          </a:p>
          <a:p>
            <a:pPr marL="0" indent="0" algn="ctr">
              <a:buNone/>
            </a:pPr>
            <a:endParaRPr lang="en-AU" sz="3300" b="1" dirty="0" smtClean="0"/>
          </a:p>
          <a:p>
            <a:pPr marL="0" indent="0" algn="ctr">
              <a:buNone/>
            </a:pPr>
            <a:r>
              <a:rPr lang="en-AU" sz="3300" b="1" dirty="0" smtClean="0"/>
              <a:t>http</a:t>
            </a:r>
            <a:r>
              <a:rPr lang="en-AU" sz="3300" b="1" dirty="0"/>
              <a:t>://assessment4quality.wikispaces.com/</a:t>
            </a:r>
          </a:p>
        </p:txBody>
      </p:sp>
    </p:spTree>
    <p:extLst>
      <p:ext uri="{BB962C8B-B14F-4D97-AF65-F5344CB8AC3E}">
        <p14:creationId xmlns:p14="http://schemas.microsoft.com/office/powerpoint/2010/main" val="15329833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chemeClr val="accent1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1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1">
                  <a:lumMod val="60000"/>
                  <a:lumOff val="40000"/>
                  <a:tint val="23500"/>
                  <a:satMod val="160000"/>
                </a:schemeClr>
              </a:gs>
            </a:gsLst>
            <a:lin ang="8100000" scaled="1"/>
            <a:tileRect/>
          </a:gra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AU" sz="6000" b="1" dirty="0" smtClean="0"/>
              <a:t>EL Syllabus 2010</a:t>
            </a:r>
            <a:endParaRPr lang="en-AU" sz="6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en-AU" dirty="0"/>
              <a:t>A</a:t>
            </a:r>
            <a:r>
              <a:rPr lang="en-AU" dirty="0" smtClean="0"/>
              <a:t> </a:t>
            </a:r>
            <a:r>
              <a:rPr lang="en-AU" dirty="0"/>
              <a:t>greater focus on oral communication (listening and </a:t>
            </a:r>
            <a:r>
              <a:rPr lang="en-AU" dirty="0" smtClean="0"/>
              <a:t>speaking skills)</a:t>
            </a:r>
          </a:p>
          <a:p>
            <a:pPr>
              <a:buFont typeface="Wingdings" pitchFamily="2" charset="2"/>
              <a:buChar char="§"/>
            </a:pPr>
            <a:r>
              <a:rPr lang="en-AU" dirty="0" smtClean="0"/>
              <a:t>Principles of EL Teaching: </a:t>
            </a:r>
          </a:p>
          <a:p>
            <a:pPr>
              <a:buFontTx/>
              <a:buChar char="-"/>
            </a:pPr>
            <a:r>
              <a:rPr lang="en-AU" dirty="0" smtClean="0"/>
              <a:t>Learners </a:t>
            </a:r>
            <a:r>
              <a:rPr lang="en-AU" dirty="0"/>
              <a:t>are at the centre of the teaching-learning </a:t>
            </a:r>
            <a:r>
              <a:rPr lang="en-AU" dirty="0" smtClean="0"/>
              <a:t>process.</a:t>
            </a:r>
          </a:p>
          <a:p>
            <a:pPr>
              <a:buFontTx/>
              <a:buChar char="-"/>
            </a:pPr>
            <a:r>
              <a:rPr lang="en-AU" dirty="0" smtClean="0"/>
              <a:t>The </a:t>
            </a:r>
            <a:r>
              <a:rPr lang="en-AU" dirty="0"/>
              <a:t>teacher will provide a visually and experientially </a:t>
            </a:r>
            <a:r>
              <a:rPr lang="en-AU" dirty="0" smtClean="0"/>
              <a:t>rich environment </a:t>
            </a:r>
            <a:r>
              <a:rPr lang="en-AU" dirty="0"/>
              <a:t>for communication that will explicitly </a:t>
            </a:r>
            <a:r>
              <a:rPr lang="en-AU" dirty="0" smtClean="0"/>
              <a:t>foster listening </a:t>
            </a:r>
            <a:r>
              <a:rPr lang="en-AU" dirty="0"/>
              <a:t>and speaking skills and focus on the </a:t>
            </a:r>
            <a:r>
              <a:rPr lang="en-AU" dirty="0" smtClean="0"/>
              <a:t>achievement of </a:t>
            </a:r>
            <a:r>
              <a:rPr lang="en-AU" dirty="0"/>
              <a:t>the Learning Outcomes.</a:t>
            </a:r>
          </a:p>
        </p:txBody>
      </p:sp>
    </p:spTree>
    <p:extLst>
      <p:ext uri="{BB962C8B-B14F-4D97-AF65-F5344CB8AC3E}">
        <p14:creationId xmlns:p14="http://schemas.microsoft.com/office/powerpoint/2010/main" val="1048232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AU" sz="6000" b="1" dirty="0" smtClean="0"/>
              <a:t>The Questioning Game</a:t>
            </a:r>
            <a:endParaRPr lang="en-AU" sz="6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7525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sz="3700" b="1" dirty="0"/>
              <a:t>The rules of the Questioning game:</a:t>
            </a:r>
          </a:p>
          <a:p>
            <a:pPr>
              <a:buFont typeface="Wingdings" pitchFamily="2" charset="2"/>
              <a:buChar char="§"/>
            </a:pPr>
            <a:r>
              <a:rPr lang="en-AU" sz="3700" dirty="0" smtClean="0"/>
              <a:t>You </a:t>
            </a:r>
            <a:r>
              <a:rPr lang="en-AU" sz="3700" dirty="0"/>
              <a:t>may only respond to each other with </a:t>
            </a:r>
            <a:r>
              <a:rPr lang="en-AU" sz="3700" dirty="0" smtClean="0"/>
              <a:t>questions</a:t>
            </a:r>
            <a:endParaRPr lang="en-AU" sz="3700" dirty="0"/>
          </a:p>
          <a:p>
            <a:pPr>
              <a:buFont typeface="Wingdings" pitchFamily="2" charset="2"/>
              <a:buChar char="§"/>
            </a:pPr>
            <a:r>
              <a:rPr lang="en-AU" sz="3700" dirty="0" smtClean="0"/>
              <a:t>No </a:t>
            </a:r>
            <a:r>
              <a:rPr lang="en-AU" sz="3700" dirty="0"/>
              <a:t>pausing</a:t>
            </a:r>
          </a:p>
          <a:p>
            <a:pPr>
              <a:buFont typeface="Wingdings" pitchFamily="2" charset="2"/>
              <a:buChar char="§"/>
            </a:pPr>
            <a:r>
              <a:rPr lang="en-AU" sz="3700" dirty="0" smtClean="0"/>
              <a:t>Some </a:t>
            </a:r>
            <a:r>
              <a:rPr lang="en-AU" sz="3700" dirty="0"/>
              <a:t>degree of congruency in discussion </a:t>
            </a:r>
            <a:r>
              <a:rPr lang="en-AU" sz="3700" dirty="0" smtClean="0"/>
              <a:t>– no non </a:t>
            </a:r>
            <a:r>
              <a:rPr lang="en-AU" sz="3700" dirty="0"/>
              <a:t>sequiturs</a:t>
            </a:r>
          </a:p>
          <a:p>
            <a:pPr>
              <a:buFont typeface="Wingdings" pitchFamily="2" charset="2"/>
              <a:buChar char="§"/>
            </a:pPr>
            <a:r>
              <a:rPr lang="en-AU" sz="3700" dirty="0" smtClean="0"/>
              <a:t>Loser </a:t>
            </a:r>
            <a:r>
              <a:rPr lang="en-AU" sz="3700" dirty="0"/>
              <a:t>knocked out, winner </a:t>
            </a:r>
            <a:r>
              <a:rPr lang="en-AU" sz="3700" dirty="0" smtClean="0"/>
              <a:t>continues</a:t>
            </a:r>
            <a:endParaRPr lang="en-AU" sz="3700" dirty="0"/>
          </a:p>
        </p:txBody>
      </p:sp>
    </p:spTree>
    <p:extLst>
      <p:ext uri="{BB962C8B-B14F-4D97-AF65-F5344CB8AC3E}">
        <p14:creationId xmlns:p14="http://schemas.microsoft.com/office/powerpoint/2010/main" val="1136625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4248472" cy="1143000"/>
          </a:xfr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en-AU" b="1" dirty="0" smtClean="0">
                <a:solidFill>
                  <a:schemeClr val="bg1"/>
                </a:solidFill>
              </a:rPr>
              <a:t>How did you feel?</a:t>
            </a:r>
            <a:endParaRPr lang="en-AU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0"/>
            <a:ext cx="4248472" cy="4925144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en-AU" sz="3100" dirty="0" smtClean="0"/>
              <a:t>Anxious?</a:t>
            </a:r>
          </a:p>
          <a:p>
            <a:pPr>
              <a:buFont typeface="Wingdings" pitchFamily="2" charset="2"/>
              <a:buChar char="§"/>
            </a:pPr>
            <a:r>
              <a:rPr lang="en-AU" sz="3100" dirty="0" smtClean="0"/>
              <a:t>Nervous</a:t>
            </a:r>
          </a:p>
          <a:p>
            <a:pPr>
              <a:buFont typeface="Wingdings" pitchFamily="2" charset="2"/>
              <a:buChar char="§"/>
            </a:pPr>
            <a:r>
              <a:rPr lang="en-AU" sz="3100" dirty="0" smtClean="0"/>
              <a:t>Insecure?</a:t>
            </a:r>
          </a:p>
          <a:p>
            <a:pPr>
              <a:buFont typeface="Wingdings" pitchFamily="2" charset="2"/>
              <a:buChar char="§"/>
            </a:pPr>
            <a:r>
              <a:rPr lang="en-AU" sz="3100" dirty="0" smtClean="0"/>
              <a:t>Threatened?</a:t>
            </a:r>
          </a:p>
          <a:p>
            <a:pPr>
              <a:buFont typeface="Wingdings" pitchFamily="2" charset="2"/>
              <a:buNone/>
            </a:pPr>
            <a:r>
              <a:rPr lang="en-GB" sz="3100" dirty="0"/>
              <a:t>‘</a:t>
            </a:r>
            <a:r>
              <a:rPr lang="en-GB" sz="3100" i="1" dirty="0"/>
              <a:t>In the middle of difficulty lies </a:t>
            </a:r>
            <a:r>
              <a:rPr lang="en-GB" sz="3100" i="1" dirty="0" smtClean="0"/>
              <a:t>opportunity. The </a:t>
            </a:r>
            <a:r>
              <a:rPr lang="en-GB" sz="3100" i="1" dirty="0"/>
              <a:t>important thing is not to stop questioning.’</a:t>
            </a:r>
          </a:p>
          <a:p>
            <a:pPr algn="r">
              <a:buFont typeface="Wingdings" pitchFamily="2" charset="2"/>
              <a:buNone/>
            </a:pPr>
            <a:r>
              <a:rPr lang="en-GB" sz="3100" dirty="0"/>
              <a:t>	</a:t>
            </a:r>
            <a:r>
              <a:rPr lang="en-GB" sz="3100" dirty="0" smtClean="0"/>
              <a:t>Albert Einstein</a:t>
            </a:r>
            <a:endParaRPr lang="en-GB" sz="3100" dirty="0"/>
          </a:p>
          <a:p>
            <a:endParaRPr lang="en-AU" dirty="0" smtClean="0"/>
          </a:p>
          <a:p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0"/>
            <a:ext cx="42839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2060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14800" cy="1143000"/>
          </a:xfrm>
          <a:solidFill>
            <a:schemeClr val="accent2"/>
          </a:solidFill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AU" sz="4000" b="1" dirty="0" smtClean="0">
                <a:solidFill>
                  <a:schemeClr val="bg1"/>
                </a:solidFill>
              </a:rPr>
              <a:t>Purpose of Questioning</a:t>
            </a:r>
            <a:endParaRPr lang="en-AU" sz="40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853136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§"/>
            </a:pPr>
            <a:r>
              <a:rPr lang="en-AU" sz="4400" dirty="0"/>
              <a:t>Discuss in small groups - what are </a:t>
            </a:r>
            <a:r>
              <a:rPr lang="en-AU" sz="4400" dirty="0" smtClean="0"/>
              <a:t>the top five </a:t>
            </a:r>
            <a:r>
              <a:rPr lang="en-AU" sz="4400" dirty="0"/>
              <a:t>reasons for asking questions </a:t>
            </a:r>
            <a:r>
              <a:rPr lang="en-AU" sz="4400" dirty="0" smtClean="0"/>
              <a:t>in the </a:t>
            </a:r>
            <a:r>
              <a:rPr lang="en-AU" sz="4400" dirty="0"/>
              <a:t>classroom</a:t>
            </a:r>
            <a:r>
              <a:rPr lang="en-AU" sz="4400" dirty="0" smtClean="0"/>
              <a:t>?</a:t>
            </a:r>
          </a:p>
          <a:p>
            <a:pPr>
              <a:buFont typeface="Wingdings" pitchFamily="2" charset="2"/>
              <a:buChar char="§"/>
            </a:pPr>
            <a:r>
              <a:rPr lang="en-AU" sz="4400" dirty="0" smtClean="0"/>
              <a:t>Use </a:t>
            </a:r>
            <a:r>
              <a:rPr lang="en-AU" sz="4400" dirty="0" smtClean="0">
                <a:hlinkClick r:id="rId2" action="ppaction://hlinkfile"/>
              </a:rPr>
              <a:t>Activity Sheet 1</a:t>
            </a:r>
            <a:endParaRPr lang="en-AU" sz="4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8533" y="0"/>
            <a:ext cx="429546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8580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AU" sz="6000" b="1" dirty="0" smtClean="0">
                <a:solidFill>
                  <a:schemeClr val="bg1"/>
                </a:solidFill>
              </a:rPr>
              <a:t>Purpose of Questioning</a:t>
            </a:r>
            <a:endParaRPr lang="en-AU" sz="60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fontScale="85000"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en-AU" dirty="0"/>
              <a:t>I</a:t>
            </a:r>
            <a:r>
              <a:rPr lang="en-AU" dirty="0" smtClean="0"/>
              <a:t>nterest</a:t>
            </a:r>
            <a:r>
              <a:rPr lang="en-AU" dirty="0"/>
              <a:t>, engage and challenge </a:t>
            </a:r>
            <a:r>
              <a:rPr lang="en-AU" dirty="0" smtClean="0"/>
              <a:t>pupils</a:t>
            </a:r>
            <a:endParaRPr lang="en-AU" dirty="0"/>
          </a:p>
          <a:p>
            <a:pPr>
              <a:buFont typeface="Wingdings" pitchFamily="2" charset="2"/>
              <a:buChar char="§"/>
            </a:pPr>
            <a:r>
              <a:rPr lang="en-AU" dirty="0"/>
              <a:t>Check on prior knowledge </a:t>
            </a:r>
            <a:endParaRPr lang="en-AU" dirty="0" smtClean="0"/>
          </a:p>
          <a:p>
            <a:pPr>
              <a:buFont typeface="Wingdings" pitchFamily="2" charset="2"/>
              <a:buChar char="§"/>
            </a:pPr>
            <a:r>
              <a:rPr lang="en-AU" dirty="0" smtClean="0"/>
              <a:t>Stimulate </a:t>
            </a:r>
            <a:r>
              <a:rPr lang="en-AU" dirty="0"/>
              <a:t>recall and use of existing knowledge to create new understanding and meaning</a:t>
            </a:r>
          </a:p>
          <a:p>
            <a:pPr>
              <a:buFont typeface="Wingdings" pitchFamily="2" charset="2"/>
              <a:buChar char="§"/>
            </a:pPr>
            <a:r>
              <a:rPr lang="en-AU" dirty="0" smtClean="0"/>
              <a:t>Help </a:t>
            </a:r>
            <a:r>
              <a:rPr lang="en-AU" dirty="0"/>
              <a:t>pupils to extend their thinking from the concrete and factual to the analytical and evaluative</a:t>
            </a:r>
          </a:p>
          <a:p>
            <a:pPr>
              <a:buFont typeface="Wingdings" pitchFamily="2" charset="2"/>
              <a:buChar char="§"/>
            </a:pPr>
            <a:r>
              <a:rPr lang="en-AU" dirty="0" smtClean="0"/>
              <a:t>Focus </a:t>
            </a:r>
            <a:r>
              <a:rPr lang="en-AU" dirty="0"/>
              <a:t>pupils’ thinking on key concepts and </a:t>
            </a:r>
            <a:r>
              <a:rPr lang="en-AU" dirty="0" smtClean="0"/>
              <a:t>issues</a:t>
            </a:r>
          </a:p>
          <a:p>
            <a:pPr>
              <a:buFont typeface="Wingdings" pitchFamily="2" charset="2"/>
              <a:buChar char="§"/>
            </a:pPr>
            <a:r>
              <a:rPr lang="en-AU" dirty="0" smtClean="0"/>
              <a:t>Promote </a:t>
            </a:r>
            <a:r>
              <a:rPr lang="en-AU" dirty="0"/>
              <a:t>pupils’ thinking about the way they </a:t>
            </a:r>
            <a:r>
              <a:rPr lang="en-AU" dirty="0" smtClean="0"/>
              <a:t>have learned</a:t>
            </a:r>
          </a:p>
          <a:p>
            <a:pPr>
              <a:buFont typeface="Wingdings" pitchFamily="2" charset="2"/>
              <a:buChar char="§"/>
            </a:pPr>
            <a:r>
              <a:rPr lang="en-AU" dirty="0" smtClean="0"/>
              <a:t>Promote reasoning, problem solving and synthesis</a:t>
            </a:r>
          </a:p>
          <a:p>
            <a:pPr>
              <a:buFont typeface="Wingdings" pitchFamily="2" charset="2"/>
              <a:buChar char="§"/>
            </a:pPr>
            <a:r>
              <a:rPr lang="en-AU" dirty="0" smtClean="0"/>
              <a:t>Improve listening and speaking skills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84777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641</TotalTime>
  <Words>1836</Words>
  <Application>Microsoft Office PowerPoint</Application>
  <PresentationFormat>On-screen Show (4:3)</PresentationFormat>
  <Paragraphs>231</Paragraphs>
  <Slides>43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4" baseType="lpstr">
      <vt:lpstr>Office Theme</vt:lpstr>
      <vt:lpstr>Strategic Questioning</vt:lpstr>
      <vt:lpstr>Workshop Goals</vt:lpstr>
      <vt:lpstr>Culture of Learning</vt:lpstr>
      <vt:lpstr>Philosophy</vt:lpstr>
      <vt:lpstr>EL Syllabus 2010</vt:lpstr>
      <vt:lpstr>The Questioning Game</vt:lpstr>
      <vt:lpstr>How did you feel?</vt:lpstr>
      <vt:lpstr>Purpose of Questioning</vt:lpstr>
      <vt:lpstr>Purpose of Questioning</vt:lpstr>
      <vt:lpstr>Pitfalls of Questioning</vt:lpstr>
      <vt:lpstr>Pitfalls of Questioning</vt:lpstr>
      <vt:lpstr>Pitfalls of Questioning</vt:lpstr>
      <vt:lpstr>Pitfalls of Questioning</vt:lpstr>
      <vt:lpstr>Pitfalls of Questioning</vt:lpstr>
      <vt:lpstr>Design</vt:lpstr>
      <vt:lpstr>Design</vt:lpstr>
      <vt:lpstr>Designing the Learning</vt:lpstr>
      <vt:lpstr>Designing the Learning</vt:lpstr>
      <vt:lpstr>Focus on learning</vt:lpstr>
      <vt:lpstr>Design</vt:lpstr>
      <vt:lpstr>Highly Effective Questions</vt:lpstr>
      <vt:lpstr>Types of Questions</vt:lpstr>
      <vt:lpstr>Active Listening</vt:lpstr>
      <vt:lpstr>Synthesising </vt:lpstr>
      <vt:lpstr>Time…</vt:lpstr>
      <vt:lpstr>Question Cycle</vt:lpstr>
      <vt:lpstr>Responses to incorrect answers</vt:lpstr>
      <vt:lpstr>Assessment as Learning</vt:lpstr>
      <vt:lpstr>Session 2: Ways to design effective questions</vt:lpstr>
      <vt:lpstr>Bloom’s Model</vt:lpstr>
      <vt:lpstr>Using Bloom’s Model</vt:lpstr>
      <vt:lpstr>De Bono’s Thinking Hats</vt:lpstr>
      <vt:lpstr>S.C.A.M.P.E.R</vt:lpstr>
      <vt:lpstr>PowerPoint Presentation</vt:lpstr>
      <vt:lpstr>Thinker’s Keys</vt:lpstr>
      <vt:lpstr>Williams’ Model - Extending</vt:lpstr>
      <vt:lpstr>Williams’ Model</vt:lpstr>
      <vt:lpstr>Socratic Questioning</vt:lpstr>
      <vt:lpstr>Langford’s 5 Whys</vt:lpstr>
      <vt:lpstr>Flip Learning</vt:lpstr>
      <vt:lpstr>Other Ideas</vt:lpstr>
      <vt:lpstr>Where to?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Masterclass: A Day with Dylan William</dc:title>
  <dc:creator>Peter</dc:creator>
  <cp:lastModifiedBy>Peter</cp:lastModifiedBy>
  <cp:revision>91</cp:revision>
  <dcterms:created xsi:type="dcterms:W3CDTF">2011-05-26T12:20:05Z</dcterms:created>
  <dcterms:modified xsi:type="dcterms:W3CDTF">2011-09-05T23:53:33Z</dcterms:modified>
</cp:coreProperties>
</file>