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325" r:id="rId3"/>
    <p:sldId id="257" r:id="rId4"/>
    <p:sldId id="263" r:id="rId5"/>
    <p:sldId id="326" r:id="rId6"/>
    <p:sldId id="327" r:id="rId7"/>
    <p:sldId id="330" r:id="rId8"/>
    <p:sldId id="313" r:id="rId9"/>
    <p:sldId id="269" r:id="rId10"/>
    <p:sldId id="270" r:id="rId11"/>
    <p:sldId id="271" r:id="rId12"/>
    <p:sldId id="305" r:id="rId13"/>
    <p:sldId id="274" r:id="rId14"/>
    <p:sldId id="273" r:id="rId15"/>
    <p:sldId id="275" r:id="rId16"/>
    <p:sldId id="281" r:id="rId17"/>
    <p:sldId id="282" r:id="rId18"/>
    <p:sldId id="283" r:id="rId19"/>
    <p:sldId id="284" r:id="rId20"/>
    <p:sldId id="285" r:id="rId21"/>
    <p:sldId id="286" r:id="rId22"/>
    <p:sldId id="300" r:id="rId23"/>
    <p:sldId id="287" r:id="rId24"/>
    <p:sldId id="288" r:id="rId25"/>
    <p:sldId id="331" r:id="rId26"/>
    <p:sldId id="289" r:id="rId27"/>
    <p:sldId id="290" r:id="rId28"/>
    <p:sldId id="266" r:id="rId29"/>
    <p:sldId id="291" r:id="rId30"/>
    <p:sldId id="292" r:id="rId31"/>
    <p:sldId id="294" r:id="rId32"/>
    <p:sldId id="299" r:id="rId33"/>
    <p:sldId id="316" r:id="rId34"/>
    <p:sldId id="319" r:id="rId35"/>
    <p:sldId id="320" r:id="rId36"/>
    <p:sldId id="321" r:id="rId37"/>
    <p:sldId id="322" r:id="rId38"/>
    <p:sldId id="323" r:id="rId39"/>
    <p:sldId id="267" r:id="rId40"/>
    <p:sldId id="314" r:id="rId41"/>
    <p:sldId id="295" r:id="rId42"/>
    <p:sldId id="328" r:id="rId43"/>
    <p:sldId id="329" r:id="rId44"/>
    <p:sldId id="264" r:id="rId45"/>
    <p:sldId id="302" r:id="rId46"/>
    <p:sldId id="304"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0C440DB6-9657-4A0E-BD48-2AD5E52FC96F}" type="datetimeFigureOut">
              <a:rPr lang="en-AU"/>
              <a:pPr>
                <a:defRPr/>
              </a:pPr>
              <a:t>12/11/2010</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6A6D8174-EC49-4E81-9539-F17F08DE266A}" type="slidenum">
              <a:rPr lang="en-AU"/>
              <a:pPr>
                <a:defRPr/>
              </a:pPr>
              <a:t>‹#›</a:t>
            </a:fld>
            <a:endParaRPr lang="en-AU" dirty="0"/>
          </a:p>
        </p:txBody>
      </p:sp>
    </p:spTree>
    <p:extLst>
      <p:ext uri="{BB962C8B-B14F-4D97-AF65-F5344CB8AC3E}">
        <p14:creationId xmlns:p14="http://schemas.microsoft.com/office/powerpoint/2010/main" val="2813275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9974AE2-4C19-4F33-8652-2673E04CD26D}" type="slidenum">
              <a:rPr lang="en-US" smtClean="0"/>
              <a:pPr eaLnBrk="1" hangingPunct="1"/>
              <a:t>9</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58C6FC8-E1C8-4E41-9DEF-498BC1E739D5}" type="slidenum">
              <a:rPr lang="en-US" smtClean="0"/>
              <a:pPr eaLnBrk="1" hangingPunct="1"/>
              <a:t>22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87F92DA-65CB-4AC8-B6B3-4404253194CE}" type="slidenum">
              <a:rPr lang="en-US" smtClean="0"/>
              <a:pPr eaLnBrk="1" hangingPunct="1"/>
              <a:t>23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DB2D334-70E4-4446-BDC1-5681073E1DE6}" type="slidenum">
              <a:rPr lang="en-US" smtClean="0"/>
              <a:pPr eaLnBrk="1" hangingPunct="1"/>
              <a:t>24</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2AF2EBC-15E1-4887-ADCC-E716BFBEC60D}" type="slidenum">
              <a:rPr lang="en-US" smtClean="0"/>
              <a:pPr eaLnBrk="1" hangingPunct="1"/>
              <a:t>25</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C6DAB5C-6844-4F6F-82BB-AAA120915B5B}" type="slidenum">
              <a:rPr lang="en-US" smtClean="0"/>
              <a:pPr eaLnBrk="1" hangingPunct="1"/>
              <a:t>26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861A7D0-D44A-4971-8CD2-6A781A2C1CE9}" type="slidenum">
              <a:rPr lang="en-US" smtClean="0"/>
              <a:pPr eaLnBrk="1" hangingPunct="1"/>
              <a:t>29</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C6FC290-E3BD-40BD-BC79-CF867D25A284}" type="slidenum">
              <a:rPr lang="en-US" smtClean="0"/>
              <a:pPr eaLnBrk="1" hangingPunct="1"/>
              <a:t>31</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6E8B3D3-EA60-4D3C-B39D-9483A8E12197}" type="slidenum">
              <a:rPr lang="en-US" smtClean="0"/>
              <a:pPr eaLnBrk="1" hangingPunct="1"/>
              <a:t>34</a:t>
            </a:fld>
            <a:endParaRPr lang="en-US" smtClean="0"/>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B8E03EC-FA94-4F1B-9F8D-AC19F6D40608}" type="slidenum">
              <a:rPr lang="en-US" smtClean="0"/>
              <a:pPr eaLnBrk="1" hangingPunct="1"/>
              <a:t>35</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BF742B1-630B-4B99-831D-B8B0F2E7CDE3}" type="slidenum">
              <a:rPr lang="en-US" smtClean="0"/>
              <a:pPr eaLnBrk="1" hangingPunct="1"/>
              <a:t>36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977B154-97AE-4485-B54B-394171339CC4}" type="slidenum">
              <a:rPr lang="en-US" smtClean="0"/>
              <a:pPr eaLnBrk="1" hangingPunct="1"/>
              <a:t>10</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3268BF8-6691-4B7D-A4BE-BA24A60A8CCB}" type="slidenum">
              <a:rPr lang="en-US" smtClean="0"/>
              <a:pPr eaLnBrk="1" hangingPunct="1"/>
              <a:t>37</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76A1288-13AB-40A3-BF48-F136662DA7C4}" type="slidenum">
              <a:rPr lang="en-US" smtClean="0"/>
              <a:pPr eaLnBrk="1" hangingPunct="1"/>
              <a:t>38</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9D8DC43-7157-4D6C-80EC-59C7899BB870}" type="slidenum">
              <a:rPr lang="en-US" smtClean="0"/>
              <a:pPr eaLnBrk="1" hangingPunct="1"/>
              <a:t>40</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AEFE0CF-0EC1-4287-A0AE-2D0109D405E8}" type="slidenum">
              <a:rPr lang="en-US" smtClean="0"/>
              <a:pPr eaLnBrk="1" hangingPunct="1"/>
              <a:t>45</a:t>
            </a:fld>
            <a:endParaRPr lang="en-US" smtClean="0"/>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08B54E2-A522-49AD-878D-F764415952DB}" type="slidenum">
              <a:rPr lang="en-US" smtClean="0"/>
              <a:pPr eaLnBrk="1" hangingPunct="1"/>
              <a:t>46</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F9E1B7E-351C-452E-9280-19688DDFF9F0}" type="slidenum">
              <a:rPr lang="en-US" smtClean="0"/>
              <a:pPr eaLnBrk="1" hangingPunct="1"/>
              <a:t>11</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6B20E62-4B75-4B63-98C5-422ED0D3084F}" type="slidenum">
              <a:rPr lang="en-US" smtClean="0"/>
              <a:pPr eaLnBrk="1" hangingPunct="1"/>
              <a:t>13</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22B02E2-2080-417D-8DE1-62733B57807A}" type="slidenum">
              <a:rPr lang="en-US" smtClean="0"/>
              <a:pPr eaLnBrk="1" hangingPunct="1"/>
              <a:t>14</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B73A8F7-1480-468D-AF3C-143B7DBCAC1D}" type="slidenum">
              <a:rPr lang="en-US" smtClean="0"/>
              <a:pPr eaLnBrk="1" hangingPunct="1"/>
              <a:t>17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1EAE2EF-3122-44A0-81C3-50C66441C7B2}" type="slidenum">
              <a:rPr lang="en-US" smtClean="0"/>
              <a:pPr eaLnBrk="1" hangingPunct="1"/>
              <a:t>18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AA1CE1D-75EA-4BBA-8E3D-DC37F4031FDE}" type="slidenum">
              <a:rPr lang="en-US" smtClean="0"/>
              <a:pPr eaLnBrk="1" hangingPunct="1"/>
              <a:t>19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4652038-0311-4E02-A284-0A8E0FFB3EBB}" type="slidenum">
              <a:rPr lang="en-US" smtClean="0"/>
              <a:pPr eaLnBrk="1" hangingPunct="1"/>
              <a:t>20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14DB21AC-229E-4F84-8C02-B2541138A854}" type="datetimeFigureOut">
              <a:rPr lang="en-AU"/>
              <a:pPr>
                <a:defRPr/>
              </a:pPr>
              <a:t>12/11/2010</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72F1008E-CD4A-4CD7-B476-2EA15D046321}" type="slidenum">
              <a:rPr lang="en-AU"/>
              <a:pPr>
                <a:defRPr/>
              </a:pPr>
              <a:t>‹#›</a:t>
            </a:fld>
            <a:endParaRPr lang="en-AU" dirty="0"/>
          </a:p>
        </p:txBody>
      </p:sp>
    </p:spTree>
    <p:extLst>
      <p:ext uri="{BB962C8B-B14F-4D97-AF65-F5344CB8AC3E}">
        <p14:creationId xmlns:p14="http://schemas.microsoft.com/office/powerpoint/2010/main" val="3498258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5E85BE51-F2A9-41F2-AA76-C46BF0588D6C}" type="datetimeFigureOut">
              <a:rPr lang="en-AU"/>
              <a:pPr>
                <a:defRPr/>
              </a:pPr>
              <a:t>12/11/2010</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AC4F226E-BF11-49CA-9ABF-92EE19001FC2}" type="slidenum">
              <a:rPr lang="en-AU"/>
              <a:pPr>
                <a:defRPr/>
              </a:pPr>
              <a:t>‹#›</a:t>
            </a:fld>
            <a:endParaRPr lang="en-AU" dirty="0"/>
          </a:p>
        </p:txBody>
      </p:sp>
    </p:spTree>
    <p:extLst>
      <p:ext uri="{BB962C8B-B14F-4D97-AF65-F5344CB8AC3E}">
        <p14:creationId xmlns:p14="http://schemas.microsoft.com/office/powerpoint/2010/main" val="2346500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0FC483ED-B6C2-443D-B78F-745C1646CC2E}" type="datetimeFigureOut">
              <a:rPr lang="en-AU"/>
              <a:pPr>
                <a:defRPr/>
              </a:pPr>
              <a:t>12/11/2010</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BA038C81-189C-4ED3-B671-00A471640B6A}" type="slidenum">
              <a:rPr lang="en-AU"/>
              <a:pPr>
                <a:defRPr/>
              </a:pPr>
              <a:t>‹#›</a:t>
            </a:fld>
            <a:endParaRPr lang="en-AU" dirty="0"/>
          </a:p>
        </p:txBody>
      </p:sp>
    </p:spTree>
    <p:extLst>
      <p:ext uri="{BB962C8B-B14F-4D97-AF65-F5344CB8AC3E}">
        <p14:creationId xmlns:p14="http://schemas.microsoft.com/office/powerpoint/2010/main" val="2768211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2133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69E7D13F-E818-450E-8266-056E1B460963}" type="datetimeFigureOut">
              <a:rPr lang="en-AU"/>
              <a:pPr>
                <a:defRPr/>
              </a:pPr>
              <a:t>12/11/2010</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0C6FDE1C-A180-4B13-A74A-4C35F365571C}" type="slidenum">
              <a:rPr lang="en-AU"/>
              <a:pPr>
                <a:defRPr/>
              </a:pPr>
              <a:t>‹#›</a:t>
            </a:fld>
            <a:endParaRPr lang="en-AU" dirty="0"/>
          </a:p>
        </p:txBody>
      </p:sp>
    </p:spTree>
    <p:extLst>
      <p:ext uri="{BB962C8B-B14F-4D97-AF65-F5344CB8AC3E}">
        <p14:creationId xmlns:p14="http://schemas.microsoft.com/office/powerpoint/2010/main" val="873515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304A558-9393-4A7B-8BCA-336F53C068A0}" type="datetimeFigureOut">
              <a:rPr lang="en-AU"/>
              <a:pPr>
                <a:defRPr/>
              </a:pPr>
              <a:t>12/11/2010</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70B5D298-ABA0-4596-B632-B15C40B6ADD3}" type="slidenum">
              <a:rPr lang="en-AU"/>
              <a:pPr>
                <a:defRPr/>
              </a:pPr>
              <a:t>‹#›</a:t>
            </a:fld>
            <a:endParaRPr lang="en-AU" dirty="0"/>
          </a:p>
        </p:txBody>
      </p:sp>
    </p:spTree>
    <p:extLst>
      <p:ext uri="{BB962C8B-B14F-4D97-AF65-F5344CB8AC3E}">
        <p14:creationId xmlns:p14="http://schemas.microsoft.com/office/powerpoint/2010/main" val="2037810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30FBE054-C119-4E6D-8823-21B69D32187E}" type="datetimeFigureOut">
              <a:rPr lang="en-AU"/>
              <a:pPr>
                <a:defRPr/>
              </a:pPr>
              <a:t>12/11/2010</a:t>
            </a:fld>
            <a:endParaRPr lang="en-AU" dirty="0"/>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C486021D-2AC1-47E5-835B-099AA19FC8DF}" type="slidenum">
              <a:rPr lang="en-AU"/>
              <a:pPr>
                <a:defRPr/>
              </a:pPr>
              <a:t>‹#›</a:t>
            </a:fld>
            <a:endParaRPr lang="en-AU" dirty="0"/>
          </a:p>
        </p:txBody>
      </p:sp>
    </p:spTree>
    <p:extLst>
      <p:ext uri="{BB962C8B-B14F-4D97-AF65-F5344CB8AC3E}">
        <p14:creationId xmlns:p14="http://schemas.microsoft.com/office/powerpoint/2010/main" val="1905907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64DC0B35-F2FD-46CF-84E4-7BC8614874FF}" type="datetimeFigureOut">
              <a:rPr lang="en-AU"/>
              <a:pPr>
                <a:defRPr/>
              </a:pPr>
              <a:t>12/11/2010</a:t>
            </a:fld>
            <a:endParaRPr lang="en-AU" dirty="0"/>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92775C4C-86BC-4D3E-9DBA-DD67E899BB32}" type="slidenum">
              <a:rPr lang="en-AU"/>
              <a:pPr>
                <a:defRPr/>
              </a:pPr>
              <a:t>‹#›</a:t>
            </a:fld>
            <a:endParaRPr lang="en-AU" dirty="0"/>
          </a:p>
        </p:txBody>
      </p:sp>
    </p:spTree>
    <p:extLst>
      <p:ext uri="{BB962C8B-B14F-4D97-AF65-F5344CB8AC3E}">
        <p14:creationId xmlns:p14="http://schemas.microsoft.com/office/powerpoint/2010/main" val="1867967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175B285A-1E65-4DBA-A39B-72ED1B35F4AF}" type="datetimeFigureOut">
              <a:rPr lang="en-AU"/>
              <a:pPr>
                <a:defRPr/>
              </a:pPr>
              <a:t>12/11/2010</a:t>
            </a:fld>
            <a:endParaRPr lang="en-AU" dirty="0"/>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E3999E0E-5586-45CB-B69E-E8E8F3DD7B9E}" type="slidenum">
              <a:rPr lang="en-AU"/>
              <a:pPr>
                <a:defRPr/>
              </a:pPr>
              <a:t>‹#›</a:t>
            </a:fld>
            <a:endParaRPr lang="en-AU" dirty="0"/>
          </a:p>
        </p:txBody>
      </p:sp>
    </p:spTree>
    <p:extLst>
      <p:ext uri="{BB962C8B-B14F-4D97-AF65-F5344CB8AC3E}">
        <p14:creationId xmlns:p14="http://schemas.microsoft.com/office/powerpoint/2010/main" val="3933694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2CA9F4-3ABA-4FB4-B8A3-E90B0DA3B9B7}" type="datetimeFigureOut">
              <a:rPr lang="en-AU"/>
              <a:pPr>
                <a:defRPr/>
              </a:pPr>
              <a:t>12/11/2010</a:t>
            </a:fld>
            <a:endParaRPr lang="en-AU" dirty="0"/>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C1DE3B0E-1262-4CB9-A66C-4352CB98FCA4}" type="slidenum">
              <a:rPr lang="en-AU"/>
              <a:pPr>
                <a:defRPr/>
              </a:pPr>
              <a:t>‹#›</a:t>
            </a:fld>
            <a:endParaRPr lang="en-AU" dirty="0"/>
          </a:p>
        </p:txBody>
      </p:sp>
    </p:spTree>
    <p:extLst>
      <p:ext uri="{BB962C8B-B14F-4D97-AF65-F5344CB8AC3E}">
        <p14:creationId xmlns:p14="http://schemas.microsoft.com/office/powerpoint/2010/main" val="1779321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7D456F6-F4EE-4A4D-B1D7-94FF3F5ABC05}" type="datetimeFigureOut">
              <a:rPr lang="en-AU"/>
              <a:pPr>
                <a:defRPr/>
              </a:pPr>
              <a:t>12/11/2010</a:t>
            </a:fld>
            <a:endParaRPr lang="en-AU" dirty="0"/>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F542E8E8-8404-4A06-A8CB-86165CD830E5}" type="slidenum">
              <a:rPr lang="en-AU"/>
              <a:pPr>
                <a:defRPr/>
              </a:pPr>
              <a:t>‹#›</a:t>
            </a:fld>
            <a:endParaRPr lang="en-AU" dirty="0"/>
          </a:p>
        </p:txBody>
      </p:sp>
    </p:spTree>
    <p:extLst>
      <p:ext uri="{BB962C8B-B14F-4D97-AF65-F5344CB8AC3E}">
        <p14:creationId xmlns:p14="http://schemas.microsoft.com/office/powerpoint/2010/main" val="718018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7D2C272-FA72-4D6E-9AA2-A3FC4EE43E98}" type="datetimeFigureOut">
              <a:rPr lang="en-AU"/>
              <a:pPr>
                <a:defRPr/>
              </a:pPr>
              <a:t>12/11/2010</a:t>
            </a:fld>
            <a:endParaRPr lang="en-AU" dirty="0"/>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51D4C163-B636-4114-A1BF-71000C7D72B9}" type="slidenum">
              <a:rPr lang="en-AU"/>
              <a:pPr>
                <a:defRPr/>
              </a:pPr>
              <a:t>‹#›</a:t>
            </a:fld>
            <a:endParaRPr lang="en-AU" dirty="0"/>
          </a:p>
        </p:txBody>
      </p:sp>
    </p:spTree>
    <p:extLst>
      <p:ext uri="{BB962C8B-B14F-4D97-AF65-F5344CB8AC3E}">
        <p14:creationId xmlns:p14="http://schemas.microsoft.com/office/powerpoint/2010/main" val="2290598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B6B4840D-033A-4296-A5CC-B0E83CD128C0}" type="datetimeFigureOut">
              <a:rPr lang="en-AU"/>
              <a:pPr>
                <a:defRPr/>
              </a:pPr>
              <a:t>12/11/2010</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F6149F78-BA8E-4B90-AE6E-3A3501300917}" type="slidenum">
              <a:rPr lang="en-AU"/>
              <a:pPr>
                <a:defRPr/>
              </a:pPr>
              <a:t>‹#›</a:t>
            </a:fld>
            <a:endParaRPr lang="en-AU" dirty="0"/>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cunningham.acer.edu.au/dbtw-wpd/textbase/NSWIT/NSW_Digest_1_09.html"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www.randomhouse.co.uk/vintage/offthepage/extracts.ht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inspiration.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hyperlink" Target="http://freemind.sourceforge.net/wiki/index.php/Download" TargetMode="External"/><Relationship Id="rId4" Type="http://schemas.openxmlformats.org/officeDocument/2006/relationships/hyperlink" Target="http://www.mywebspiration.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assessment4quality.wikispaces.com/Authentic+Assessment"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twitter.com/novelsin3line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onenight2_bb.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hyperlink" Target="http://www.wordle.net/" TargetMode="External"/><Relationship Id="rId4" Type="http://schemas.openxmlformats.org/officeDocument/2006/relationships/hyperlink" Target="Birthday%20boy.wmv"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voki.com/" TargetMode="External"/><Relationship Id="rId2" Type="http://schemas.openxmlformats.org/officeDocument/2006/relationships/hyperlink" Target="http://www.buildyourwildself.com/" TargetMode="Externa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hyperlink" Target="http://www.how-to-podcast-tutorial.com/17-audacity-tutorial.htm"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www.makebeliefscomix.com/" TargetMode="External"/><Relationship Id="rId7" Type="http://schemas.openxmlformats.org/officeDocument/2006/relationships/hyperlink" Target="http://animoto.com/" TargetMode="External"/><Relationship Id="rId2" Type="http://schemas.openxmlformats.org/officeDocument/2006/relationships/hyperlink" Target="http://goanimate.com/" TargetMode="External"/><Relationship Id="rId1" Type="http://schemas.openxmlformats.org/officeDocument/2006/relationships/slideLayout" Target="../slideLayouts/slideLayout2.xml"/><Relationship Id="rId6" Type="http://schemas.openxmlformats.org/officeDocument/2006/relationships/hyperlink" Target="http://superherosquad.marvel.com/create_your_own_comic" TargetMode="External"/><Relationship Id="rId5" Type="http://schemas.openxmlformats.org/officeDocument/2006/relationships/hyperlink" Target="http://www.toondoo.com/Home.toon" TargetMode="External"/><Relationship Id="rId4" Type="http://schemas.openxmlformats.org/officeDocument/2006/relationships/hyperlink" Target="http://www.pixton.com/uk/home" TargetMode="External"/><Relationship Id="rId9"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grammar-monster.com/index.html" TargetMode="External"/><Relationship Id="rId7" Type="http://schemas.openxmlformats.org/officeDocument/2006/relationships/image" Target="../media/image24.jpeg"/><Relationship Id="rId2" Type="http://schemas.openxmlformats.org/officeDocument/2006/relationships/hyperlink" Target="http://www.bbc.co.uk/skillswise/words/grammar/" TargetMode="Externa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http://www.visuwords.com/" TargetMode="External"/><Relationship Id="rId4" Type="http://schemas.openxmlformats.org/officeDocument/2006/relationships/hyperlink" Target="http://www.cybergrammar.co.uk/index.php"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abc.net.au/dustechoes/dustEchoesFlash.htm" TargetMode="External"/><Relationship Id="rId2" Type="http://schemas.openxmlformats.org/officeDocument/2006/relationships/hyperlink" Target="http://www.inanimatealice.com/" TargetMode="Externa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hyperlink" Target="http://www.mirroroftheworld.com.au/"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aso.gov.au/titles/alpha/A/"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hyperlink" Target="dystopia_final%20copy.wmv" TargetMode="External"/><Relationship Id="rId7" Type="http://schemas.openxmlformats.org/officeDocument/2006/relationships/hyperlink" Target="Through%20My%20window_0002april.wmv"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Sci%20Fi%20story%20.pptx" TargetMode="External"/><Relationship Id="rId5" Type="http://schemas.openxmlformats.org/officeDocument/2006/relationships/hyperlink" Target="Through%20My%20window_0001.wmv" TargetMode="External"/><Relationship Id="rId4" Type="http://schemas.openxmlformats.org/officeDocument/2006/relationships/hyperlink" Target="Dystopia%20Movie.wmv"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6.xml.rels><?xml version="1.0" encoding="UTF-8" standalone="yes"?>
<Relationships xmlns="http://schemas.openxmlformats.org/package/2006/relationships"><Relationship Id="rId3" Type="http://schemas.openxmlformats.org/officeDocument/2006/relationships/hyperlink" Target="http://celtx.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bbc.co.uk/wales/audiovideo/sites/about/pages/howto.shtml" TargetMode="External"/><Relationship Id="rId7"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hyperlink" Target="http://www.dipity.com/" TargetMode="External"/><Relationship Id="rId5" Type="http://schemas.openxmlformats.org/officeDocument/2006/relationships/hyperlink" Target="http://www.changinglives.com.au/2008/04/abrar-autumn-and-i.html" TargetMode="External"/><Relationship Id="rId4" Type="http://schemas.openxmlformats.org/officeDocument/2006/relationships/hyperlink" Target="http://www.photobus.co.uk/index.php?id=2"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To_see_the_world_in_a_grain_of_sand.docx" TargetMode="External"/><Relationship Id="rId7"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museumbox.e2bn.org/" TargetMode="External"/><Relationship Id="rId5" Type="http://schemas.openxmlformats.org/officeDocument/2006/relationships/hyperlink" Target="http://www.haikusociety.com/learn/famoushaikus" TargetMode="External"/><Relationship Id="rId4" Type="http://schemas.openxmlformats.org/officeDocument/2006/relationships/hyperlink" Target="bitter%20tears_0003.wmv" TargetMode="External"/></Relationships>
</file>

<file path=ppt/slides/_rels/slide4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www.poetryarchive.org/poetryarchive/home.do" TargetMode="External"/><Relationship Id="rId7" Type="http://schemas.openxmlformats.org/officeDocument/2006/relationships/hyperlink" Target="http://www.poetryfoundation.org/" TargetMode="External"/><Relationship Id="rId2" Type="http://schemas.openxmlformats.org/officeDocument/2006/relationships/hyperlink" Target="http://www.abc.net.au/rn/poetica/features/pod/" TargetMode="External"/><Relationship Id="rId1" Type="http://schemas.openxmlformats.org/officeDocument/2006/relationships/slideLayout" Target="../slideLayouts/slideLayout2.xml"/><Relationship Id="rId6" Type="http://schemas.openxmlformats.org/officeDocument/2006/relationships/hyperlink" Target="http://town.hall.org/Archives/radio/IMS/HarperAudio/020994_harp_ITH.html" TargetMode="External"/><Relationship Id="rId5" Type="http://schemas.openxmlformats.org/officeDocument/2006/relationships/hyperlink" Target="http://www.sonnets.org/" TargetMode="External"/><Relationship Id="rId4" Type="http://schemas.openxmlformats.org/officeDocument/2006/relationships/hyperlink" Target="http://ettcweb.lr.k12.nj.us/forms/newpoem.htm"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youtube.com/watch?v=2gQVnIKDoOA" TargetMode="External"/><Relationship Id="rId7" Type="http://schemas.openxmlformats.org/officeDocument/2006/relationships/image" Target="../media/image36.jpeg"/><Relationship Id="rId2" Type="http://schemas.openxmlformats.org/officeDocument/2006/relationships/hyperlink" Target="http://www.youtube.com/watch?v=uZsDliXzyAY" TargetMode="External"/><Relationship Id="rId1" Type="http://schemas.openxmlformats.org/officeDocument/2006/relationships/slideLayout" Target="../slideLayouts/slideLayout4.xml"/><Relationship Id="rId6" Type="http://schemas.openxmlformats.org/officeDocument/2006/relationships/hyperlink" Target="http://www.americanrhetoric.com/speeches/mlkihaveadream.htm" TargetMode="External"/><Relationship Id="rId5" Type="http://schemas.openxmlformats.org/officeDocument/2006/relationships/hyperlink" Target="http://www.youtube.com/watch?v=z7JMBa6h7Eo&amp;feature=related" TargetMode="External"/><Relationship Id="rId4" Type="http://schemas.openxmlformats.org/officeDocument/2006/relationships/hyperlink" Target="http://www.youtube.com/watch?v=Xx3Y5RV9YR4&amp;feature=related"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www.eduplace.com/graphicorganizer/pdf/persuasion.pdf" TargetMode="External"/><Relationship Id="rId2" Type="http://schemas.openxmlformats.org/officeDocument/2006/relationships/hyperlink" Target="http://prezi.com/62290/" TargetMode="External"/><Relationship Id="rId1" Type="http://schemas.openxmlformats.org/officeDocument/2006/relationships/slideLayout" Target="../slideLayouts/slideLayout4.xml"/><Relationship Id="rId5" Type="http://schemas.openxmlformats.org/officeDocument/2006/relationships/image" Target="../media/image37.jpeg"/><Relationship Id="rId4" Type="http://schemas.openxmlformats.org/officeDocument/2006/relationships/hyperlink" Target="http://voicethread.com/"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Dystopian_Reflection.docx"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40.jpeg"/></Relationships>
</file>

<file path=ppt/slides/_rels/slide46.xml.rels><?xml version="1.0" encoding="UTF-8" standalone="yes"?>
<Relationships xmlns="http://schemas.openxmlformats.org/package/2006/relationships"><Relationship Id="rId3" Type="http://schemas.openxmlformats.org/officeDocument/2006/relationships/hyperlink" Target="http://cooltoolsforschools.wikispaces.com/?responseToken=08d40fc592f425e0609f7b90a024fde22"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hyperlink" Target="http://www.learningplace.com.au/deliver/content.asp?pid=33292"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Planning%20an%20Assessment%20Task%20for%20Writing.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6000" b="-36000"/>
          </a:stretch>
        </a:blipFill>
        <a:effectLst/>
      </p:bgPr>
    </p:bg>
    <p:spTree>
      <p:nvGrpSpPr>
        <p:cNvPr id="1" name=""/>
        <p:cNvGrpSpPr/>
        <p:nvPr/>
      </p:nvGrpSpPr>
      <p:grpSpPr>
        <a:xfrm>
          <a:off x="0" y="0"/>
          <a:ext cx="0" cy="0"/>
          <a:chOff x="0" y="0"/>
          <a:chExt cx="0" cy="0"/>
        </a:xfrm>
      </p:grpSpPr>
      <p:sp>
        <p:nvSpPr>
          <p:cNvPr id="3074" name="Title 1"/>
          <p:cNvSpPr>
            <a:spLocks noGrp="1"/>
          </p:cNvSpPr>
          <p:nvPr>
            <p:ph type="ctrTitle"/>
          </p:nvPr>
        </p:nvSpPr>
        <p:spPr>
          <a:xfrm>
            <a:off x="12700" y="2708275"/>
            <a:ext cx="9131300" cy="1470025"/>
          </a:xfrm>
        </p:spPr>
        <p:txBody>
          <a:bodyPr/>
          <a:lstStyle/>
          <a:p>
            <a:pPr eaLnBrk="1" hangingPunct="1"/>
            <a:r>
              <a:rPr lang="en-AU" sz="6000" b="1" smtClean="0">
                <a:solidFill>
                  <a:schemeClr val="bg1"/>
                </a:solidFill>
                <a:latin typeface="STLiti" pitchFamily="2" charset="-122"/>
                <a:ea typeface="STLiti" pitchFamily="2" charset="-122"/>
              </a:rPr>
              <a:t>Enhancing writing and creativity through ICT</a:t>
            </a:r>
          </a:p>
        </p:txBody>
      </p:sp>
      <p:sp>
        <p:nvSpPr>
          <p:cNvPr id="3075" name="Subtitle 2"/>
          <p:cNvSpPr>
            <a:spLocks noGrp="1"/>
          </p:cNvSpPr>
          <p:nvPr>
            <p:ph type="subTitle" idx="1"/>
          </p:nvPr>
        </p:nvSpPr>
        <p:spPr>
          <a:xfrm>
            <a:off x="23813" y="5083175"/>
            <a:ext cx="9120187" cy="1752600"/>
          </a:xfrm>
        </p:spPr>
        <p:txBody>
          <a:bodyPr/>
          <a:lstStyle/>
          <a:p>
            <a:pPr eaLnBrk="1" hangingPunct="1"/>
            <a:r>
              <a:rPr lang="en-AU" smtClean="0">
                <a:solidFill>
                  <a:schemeClr val="bg1"/>
                </a:solidFill>
              </a:rPr>
              <a:t>Karen Yager</a:t>
            </a:r>
          </a:p>
          <a:p>
            <a:pPr eaLnBrk="1" hangingPunct="1"/>
            <a:r>
              <a:rPr lang="en-AU" smtClean="0">
                <a:solidFill>
                  <a:schemeClr val="bg1"/>
                </a:solidFill>
              </a:rPr>
              <a:t>Knox Grammar School and University of NSW</a:t>
            </a:r>
          </a:p>
          <a:p>
            <a:pPr eaLnBrk="1" hangingPunct="1"/>
            <a:r>
              <a:rPr lang="en-AU" smtClean="0">
                <a:solidFill>
                  <a:schemeClr val="bg1"/>
                </a:solidFill>
              </a:rPr>
              <a:t>yagerk@knox.nsw.edu.au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5715000" cy="639763"/>
          </a:xfrm>
          <a:solidFill>
            <a:schemeClr val="tx1"/>
          </a:solidFill>
          <a:ln>
            <a:solidFill>
              <a:schemeClr val="tx1"/>
            </a:solidFill>
          </a:ln>
        </p:spPr>
        <p:txBody>
          <a:bodyPr>
            <a:normAutofit fontScale="90000"/>
          </a:bodyPr>
          <a:lstStyle/>
          <a:p>
            <a:pPr eaLnBrk="1" hangingPunct="1">
              <a:defRPr/>
            </a:pPr>
            <a:r>
              <a:rPr lang="en-AU" sz="4800" b="1" dirty="0" smtClean="0">
                <a:solidFill>
                  <a:schemeClr val="bg1">
                    <a:lumMod val="95000"/>
                  </a:schemeClr>
                </a:solidFill>
              </a:rPr>
              <a:t>The Research</a:t>
            </a:r>
            <a:endParaRPr lang="en-AU" sz="4800" b="1" dirty="0">
              <a:solidFill>
                <a:schemeClr val="bg1">
                  <a:lumMod val="95000"/>
                </a:schemeClr>
              </a:solidFill>
            </a:endParaRPr>
          </a:p>
        </p:txBody>
      </p:sp>
      <p:sp>
        <p:nvSpPr>
          <p:cNvPr id="3" name="Text Placeholder 2"/>
          <p:cNvSpPr>
            <a:spLocks noGrp="1"/>
          </p:cNvSpPr>
          <p:nvPr>
            <p:ph type="body" sz="half" idx="1"/>
          </p:nvPr>
        </p:nvSpPr>
        <p:spPr>
          <a:xfrm>
            <a:off x="228600" y="914400"/>
            <a:ext cx="5715000" cy="5791200"/>
          </a:xfrm>
          <a:solidFill>
            <a:schemeClr val="bg1">
              <a:lumMod val="85000"/>
            </a:schemeClr>
          </a:solidFill>
          <a:ln>
            <a:solidFill>
              <a:schemeClr val="tx1"/>
            </a:solidFill>
          </a:ln>
        </p:spPr>
        <p:txBody>
          <a:bodyPr>
            <a:normAutofit/>
          </a:bodyPr>
          <a:lstStyle/>
          <a:p>
            <a:pPr eaLnBrk="1" hangingPunct="1">
              <a:buFont typeface="Wingdings" pitchFamily="2" charset="2"/>
              <a:buChar char="§"/>
              <a:defRPr/>
            </a:pPr>
            <a:r>
              <a:rPr lang="en-US" sz="2500" i="1" dirty="0" smtClean="0"/>
              <a:t>“Technology can become an obstacle to learning, especially when a student is first exposed to a new and/or novel technology. The student may become too focused on the technology and neglect the need for developing creative ideas” </a:t>
            </a:r>
            <a:r>
              <a:rPr lang="en-US" sz="2500" dirty="0" smtClean="0"/>
              <a:t>(Mohler).</a:t>
            </a:r>
          </a:p>
          <a:p>
            <a:pPr eaLnBrk="1" hangingPunct="1">
              <a:buFont typeface="Wingdings" pitchFamily="2" charset="2"/>
              <a:buChar char="§"/>
              <a:defRPr/>
            </a:pPr>
            <a:r>
              <a:rPr lang="en-US" sz="2500" i="1" dirty="0" smtClean="0"/>
              <a:t>“Technology is best seen as another tool in the repertoire available to learners and teachers for expression and communication” (</a:t>
            </a:r>
            <a:r>
              <a:rPr lang="en-US" sz="2500" dirty="0" smtClean="0"/>
              <a:t>Andrews et al., 2006)</a:t>
            </a:r>
          </a:p>
          <a:p>
            <a:pPr eaLnBrk="1" hangingPunct="1">
              <a:buFont typeface="Wingdings" pitchFamily="2" charset="2"/>
              <a:buChar char="§"/>
              <a:defRPr/>
            </a:pPr>
            <a:r>
              <a:rPr lang="en-US" sz="2500" dirty="0" smtClean="0">
                <a:hlinkClick r:id="rId3"/>
              </a:rPr>
              <a:t>http://cunningham.acer.edu.au/dbtw-wpd/textbase/NSWIT/NSW_Digest_1_09.html#Availability</a:t>
            </a:r>
            <a:r>
              <a:rPr lang="en-US" sz="2500" dirty="0" smtClean="0"/>
              <a:t> </a:t>
            </a:r>
          </a:p>
          <a:p>
            <a:pPr eaLnBrk="1" hangingPunct="1">
              <a:buFont typeface="Wingdings" pitchFamily="2" charset="2"/>
              <a:buChar char="§"/>
              <a:defRPr/>
            </a:pPr>
            <a:endParaRPr lang="en-US" sz="2000" dirty="0" smtClean="0"/>
          </a:p>
          <a:p>
            <a:pPr eaLnBrk="1" hangingPunct="1">
              <a:buFont typeface="Wingdings" pitchFamily="2" charset="2"/>
              <a:buChar char="§"/>
              <a:defRPr/>
            </a:pPr>
            <a:endParaRPr lang="en-US" sz="2500" dirty="0" smtClean="0"/>
          </a:p>
          <a:p>
            <a:pPr eaLnBrk="1" hangingPunct="1">
              <a:buFont typeface="Wingdings" pitchFamily="2" charset="2"/>
              <a:buChar char="§"/>
              <a:defRPr/>
            </a:pPr>
            <a:endParaRPr lang="en-AU" sz="2500" dirty="0"/>
          </a:p>
        </p:txBody>
      </p:sp>
      <p:pic>
        <p:nvPicPr>
          <p:cNvPr id="12292" name="Picture 6" descr="apple-iphone-in-hand-thumb.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86488" y="0"/>
            <a:ext cx="2957512"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8" descr="4323476322_7caf6ee798.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3381375"/>
            <a:ext cx="2971800"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5715000" cy="639763"/>
          </a:xfrm>
          <a:solidFill>
            <a:schemeClr val="tx1"/>
          </a:solidFill>
          <a:ln>
            <a:solidFill>
              <a:schemeClr val="tx1"/>
            </a:solidFill>
          </a:ln>
        </p:spPr>
        <p:txBody>
          <a:bodyPr>
            <a:normAutofit fontScale="90000"/>
          </a:bodyPr>
          <a:lstStyle/>
          <a:p>
            <a:pPr eaLnBrk="1" hangingPunct="1">
              <a:defRPr/>
            </a:pPr>
            <a:r>
              <a:rPr lang="en-AU" sz="4800" b="1" dirty="0" smtClean="0">
                <a:solidFill>
                  <a:schemeClr val="bg1">
                    <a:lumMod val="95000"/>
                  </a:schemeClr>
                </a:solidFill>
              </a:rPr>
              <a:t>The Research</a:t>
            </a:r>
            <a:endParaRPr lang="en-AU" sz="4800" b="1" dirty="0">
              <a:solidFill>
                <a:schemeClr val="bg1">
                  <a:lumMod val="95000"/>
                </a:schemeClr>
              </a:solidFill>
            </a:endParaRPr>
          </a:p>
        </p:txBody>
      </p:sp>
      <p:sp>
        <p:nvSpPr>
          <p:cNvPr id="3" name="Text Placeholder 2"/>
          <p:cNvSpPr>
            <a:spLocks noGrp="1"/>
          </p:cNvSpPr>
          <p:nvPr>
            <p:ph type="body" sz="half" idx="1"/>
          </p:nvPr>
        </p:nvSpPr>
        <p:spPr>
          <a:xfrm>
            <a:off x="228600" y="914400"/>
            <a:ext cx="5715000" cy="5791200"/>
          </a:xfrm>
          <a:solidFill>
            <a:schemeClr val="bg1">
              <a:lumMod val="85000"/>
            </a:schemeClr>
          </a:solidFill>
          <a:ln>
            <a:solidFill>
              <a:schemeClr val="tx1"/>
            </a:solidFill>
          </a:ln>
        </p:spPr>
        <p:txBody>
          <a:bodyPr>
            <a:normAutofit/>
          </a:bodyPr>
          <a:lstStyle/>
          <a:p>
            <a:pPr eaLnBrk="1" hangingPunct="1">
              <a:buFont typeface="Wingdings" pitchFamily="2" charset="2"/>
              <a:buChar char="§"/>
              <a:defRPr/>
            </a:pPr>
            <a:r>
              <a:rPr lang="en-AU" sz="3000" dirty="0" smtClean="0"/>
              <a:t>Lankshear and Knobel (2003) assert that children are becoming so adept at ICT use outside of school and finding computer-mediated communications so satisfying that visions of school-based literacy, as well as teachers’ pedagogical approaches, will need to adapt to become more rooted in the multi-modal literacies encompassed by ICT. </a:t>
            </a:r>
            <a:endParaRPr lang="en-US" sz="3000" dirty="0" smtClean="0"/>
          </a:p>
          <a:p>
            <a:pPr marL="0" indent="0" eaLnBrk="1" hangingPunct="1">
              <a:buFont typeface="Arial" charset="0"/>
              <a:buNone/>
              <a:defRPr/>
            </a:pPr>
            <a:endParaRPr lang="en-AU" sz="2800" dirty="0" smtClean="0"/>
          </a:p>
        </p:txBody>
      </p:sp>
      <p:pic>
        <p:nvPicPr>
          <p:cNvPr id="13316" name="Picture 6" descr="apple-iphone-in-hand-thumb.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86488" y="0"/>
            <a:ext cx="2957512"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8" descr="4323476322_7caf6ee798.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3381375"/>
            <a:ext cx="2971800"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Blooms_Digital_Taxonom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457200" y="1371600"/>
            <a:ext cx="8229600" cy="5081588"/>
          </a:xfrm>
        </p:spPr>
        <p:txBody>
          <a:bodyPr/>
          <a:lstStyle/>
          <a:p>
            <a:pPr eaLnBrk="1" hangingPunct="1">
              <a:buFont typeface="Wingdings" pitchFamily="2" charset="2"/>
              <a:buChar char="§"/>
            </a:pPr>
            <a:r>
              <a:rPr lang="en-US" smtClean="0">
                <a:cs typeface="Arial" pitchFamily="34" charset="0"/>
              </a:rPr>
              <a:t>What do the students need to learn?</a:t>
            </a:r>
          </a:p>
          <a:p>
            <a:pPr eaLnBrk="1" hangingPunct="1">
              <a:buFont typeface="Wingdings" pitchFamily="2" charset="2"/>
              <a:buChar char="§"/>
            </a:pPr>
            <a:r>
              <a:rPr lang="en-US" smtClean="0">
                <a:cs typeface="Arial" pitchFamily="34" charset="0"/>
              </a:rPr>
              <a:t>Why does it matter?</a:t>
            </a:r>
          </a:p>
          <a:p>
            <a:pPr eaLnBrk="1" hangingPunct="1">
              <a:buFont typeface="Wingdings" pitchFamily="2" charset="2"/>
              <a:buChar char="§"/>
            </a:pPr>
            <a:r>
              <a:rPr lang="en-US" smtClean="0">
                <a:cs typeface="Arial" pitchFamily="34" charset="0"/>
              </a:rPr>
              <a:t>What do they already know?</a:t>
            </a:r>
          </a:p>
          <a:p>
            <a:pPr eaLnBrk="1" hangingPunct="1">
              <a:buFont typeface="Wingdings" pitchFamily="2" charset="2"/>
              <a:buChar char="§"/>
            </a:pPr>
            <a:r>
              <a:rPr lang="en-AU" smtClean="0"/>
              <a:t>What do I want the students to do or produce to demonstrate their  learning and understanding?</a:t>
            </a:r>
          </a:p>
          <a:p>
            <a:pPr eaLnBrk="1" hangingPunct="1">
              <a:buFont typeface="Wingdings" pitchFamily="2" charset="2"/>
              <a:buChar char="§"/>
            </a:pPr>
            <a:r>
              <a:rPr lang="en-US" smtClean="0">
                <a:cs typeface="Arial" pitchFamily="34" charset="0"/>
              </a:rPr>
              <a:t>How will they get there?</a:t>
            </a:r>
          </a:p>
          <a:p>
            <a:pPr eaLnBrk="1" hangingPunct="1">
              <a:buFont typeface="Wingdings" pitchFamily="2" charset="2"/>
              <a:buChar char="§"/>
            </a:pPr>
            <a:r>
              <a:rPr lang="en-US" smtClean="0">
                <a:cs typeface="Arial" pitchFamily="34" charset="0"/>
              </a:rPr>
              <a:t>How can technology be a powerful tool?</a:t>
            </a:r>
          </a:p>
          <a:p>
            <a:pPr eaLnBrk="1" hangingPunct="1">
              <a:buFont typeface="Wingdings" pitchFamily="2" charset="2"/>
              <a:buChar char="§"/>
            </a:pPr>
            <a:r>
              <a:rPr lang="en-AU" smtClean="0"/>
              <a:t>How well do I expect them to do it?</a:t>
            </a:r>
          </a:p>
          <a:p>
            <a:pPr eaLnBrk="1" hangingPunct="1">
              <a:buFont typeface="Arial" pitchFamily="34" charset="0"/>
              <a:buNone/>
            </a:pPr>
            <a:endParaRPr lang="en-US" smtClean="0"/>
          </a:p>
        </p:txBody>
      </p:sp>
      <p:sp>
        <p:nvSpPr>
          <p:cNvPr id="15363" name="Title 6"/>
          <p:cNvSpPr>
            <a:spLocks noGrp="1"/>
          </p:cNvSpPr>
          <p:nvPr>
            <p:ph type="title"/>
          </p:nvPr>
        </p:nvSpPr>
        <p:spPr>
          <a:xfrm>
            <a:off x="304800" y="274638"/>
            <a:ext cx="8588375" cy="944562"/>
          </a:xfrm>
          <a:gradFill rotWithShape="0">
            <a:gsLst>
              <a:gs pos="0">
                <a:srgbClr val="0A128C"/>
              </a:gs>
              <a:gs pos="50000">
                <a:srgbClr val="7005D4"/>
              </a:gs>
              <a:gs pos="54160">
                <a:srgbClr val="5E0AD1"/>
              </a:gs>
              <a:gs pos="70000">
                <a:srgbClr val="181CC7"/>
              </a:gs>
              <a:gs pos="100000">
                <a:srgbClr val="8C3D91"/>
              </a:gs>
            </a:gsLst>
            <a:lin ang="5400000"/>
          </a:gradFill>
          <a:ln>
            <a:solidFill>
              <a:schemeClr val="tx1"/>
            </a:solidFill>
            <a:miter lim="800000"/>
            <a:headEnd/>
            <a:tailEnd/>
          </a:ln>
        </p:spPr>
        <p:txBody>
          <a:bodyPr/>
          <a:lstStyle/>
          <a:p>
            <a:pPr eaLnBrk="1" hangingPunct="1"/>
            <a:r>
              <a:rPr lang="en-AU" b="1" smtClean="0">
                <a:solidFill>
                  <a:schemeClr val="bg1"/>
                </a:solidFill>
              </a:rPr>
              <a:t>Learning first; technology as a tool!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944562"/>
          </a:xfrm>
          <a:gradFill rotWithShape="0">
            <a:gsLst>
              <a:gs pos="0">
                <a:srgbClr val="0A128C"/>
              </a:gs>
              <a:gs pos="50000">
                <a:srgbClr val="7005D4"/>
              </a:gs>
              <a:gs pos="54160">
                <a:srgbClr val="5E0AD1"/>
              </a:gs>
              <a:gs pos="70000">
                <a:srgbClr val="181CC7"/>
              </a:gs>
              <a:gs pos="100000">
                <a:srgbClr val="8C3D91"/>
              </a:gs>
            </a:gsLst>
            <a:lin ang="5400000"/>
          </a:gradFill>
          <a:ln>
            <a:solidFill>
              <a:schemeClr val="tx1"/>
            </a:solidFill>
            <a:miter lim="800000"/>
            <a:headEnd/>
            <a:tailEnd/>
          </a:ln>
        </p:spPr>
        <p:txBody>
          <a:bodyPr/>
          <a:lstStyle/>
          <a:p>
            <a:pPr eaLnBrk="1" hangingPunct="1"/>
            <a:r>
              <a:rPr lang="en-US" sz="4800" b="1" smtClean="0">
                <a:solidFill>
                  <a:schemeClr val="bg1"/>
                </a:solidFill>
              </a:rPr>
              <a:t>Improving Writing</a:t>
            </a:r>
          </a:p>
        </p:txBody>
      </p:sp>
      <p:sp>
        <p:nvSpPr>
          <p:cNvPr id="16387" name="Content Placeholder 2"/>
          <p:cNvSpPr>
            <a:spLocks noGrp="1"/>
          </p:cNvSpPr>
          <p:nvPr>
            <p:ph idx="1"/>
          </p:nvPr>
        </p:nvSpPr>
        <p:spPr>
          <a:xfrm>
            <a:off x="304800" y="1295400"/>
            <a:ext cx="8610600" cy="5181600"/>
          </a:xfrm>
        </p:spPr>
        <p:txBody>
          <a:bodyPr/>
          <a:lstStyle/>
          <a:p>
            <a:pPr eaLnBrk="1" hangingPunct="1">
              <a:lnSpc>
                <a:spcPct val="80000"/>
              </a:lnSpc>
              <a:buFont typeface="Arial" pitchFamily="34" charset="0"/>
              <a:buNone/>
            </a:pPr>
            <a:r>
              <a:rPr lang="en-US" sz="3100" smtClean="0"/>
              <a:t>To improve the quality of student writing:</a:t>
            </a:r>
          </a:p>
          <a:p>
            <a:pPr eaLnBrk="1" hangingPunct="1">
              <a:lnSpc>
                <a:spcPct val="80000"/>
              </a:lnSpc>
              <a:buFont typeface="Wingdings" pitchFamily="2" charset="2"/>
              <a:buChar char="§"/>
            </a:pPr>
            <a:r>
              <a:rPr lang="en-US" sz="3100" smtClean="0"/>
              <a:t>Explicitly and systematically teach the structure and language demands of the writing task</a:t>
            </a:r>
          </a:p>
          <a:p>
            <a:pPr eaLnBrk="1" hangingPunct="1">
              <a:lnSpc>
                <a:spcPct val="80000"/>
              </a:lnSpc>
              <a:buFont typeface="Wingdings" pitchFamily="2" charset="2"/>
              <a:buChar char="§"/>
            </a:pPr>
            <a:r>
              <a:rPr lang="en-US" sz="3100" smtClean="0"/>
              <a:t>Focus on audience and purpose </a:t>
            </a:r>
          </a:p>
          <a:p>
            <a:pPr eaLnBrk="1" hangingPunct="1">
              <a:lnSpc>
                <a:spcPct val="80000"/>
              </a:lnSpc>
              <a:buFont typeface="Wingdings" pitchFamily="2" charset="2"/>
              <a:buChar char="§"/>
            </a:pPr>
            <a:r>
              <a:rPr lang="en-US" sz="3100" smtClean="0"/>
              <a:t>Explicitly teach the thinking processes involved in writing</a:t>
            </a:r>
          </a:p>
          <a:p>
            <a:pPr eaLnBrk="1" hangingPunct="1">
              <a:lnSpc>
                <a:spcPct val="80000"/>
              </a:lnSpc>
              <a:buFont typeface="Wingdings" pitchFamily="2" charset="2"/>
              <a:buChar char="§"/>
            </a:pPr>
            <a:r>
              <a:rPr lang="en-US" sz="3100" smtClean="0"/>
              <a:t>Immerse students in examples of the required style of writing</a:t>
            </a:r>
          </a:p>
          <a:p>
            <a:pPr eaLnBrk="1" hangingPunct="1">
              <a:lnSpc>
                <a:spcPct val="80000"/>
              </a:lnSpc>
              <a:buFont typeface="Wingdings" pitchFamily="2" charset="2"/>
              <a:buChar char="§"/>
            </a:pPr>
            <a:r>
              <a:rPr lang="en-US" sz="3100" smtClean="0"/>
              <a:t>Model and jointly construct texts </a:t>
            </a:r>
          </a:p>
          <a:p>
            <a:pPr eaLnBrk="1" hangingPunct="1">
              <a:lnSpc>
                <a:spcPct val="80000"/>
              </a:lnSpc>
            </a:pPr>
            <a:r>
              <a:rPr lang="en-US" sz="3100" smtClean="0"/>
              <a:t>Use guided and independent practice </a:t>
            </a:r>
          </a:p>
          <a:p>
            <a:pPr eaLnBrk="1" hangingPunct="1">
              <a:lnSpc>
                <a:spcPct val="80000"/>
              </a:lnSpc>
            </a:pPr>
            <a:r>
              <a:rPr lang="en-US" sz="3100" smtClean="0"/>
              <a:t>Employ peer and self reflection </a:t>
            </a:r>
          </a:p>
          <a:p>
            <a:pPr eaLnBrk="1" hangingPunct="1">
              <a:lnSpc>
                <a:spcPct val="80000"/>
              </a:lnSpc>
            </a:pPr>
            <a:endParaRPr lang="en-US" sz="30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724400" cy="1143000"/>
          </a:xfrm>
          <a:solidFill>
            <a:schemeClr val="tx2">
              <a:lumMod val="60000"/>
              <a:lumOff val="40000"/>
            </a:schemeClr>
          </a:solidFill>
          <a:ln>
            <a:solidFill>
              <a:schemeClr val="tx1"/>
            </a:solidFill>
          </a:ln>
        </p:spPr>
        <p:txBody>
          <a:bodyPr>
            <a:normAutofit fontScale="90000"/>
          </a:bodyPr>
          <a:lstStyle/>
          <a:p>
            <a:pPr eaLnBrk="1" hangingPunct="1">
              <a:defRPr/>
            </a:pPr>
            <a:r>
              <a:rPr lang="en-AU" b="1" dirty="0" smtClean="0">
                <a:solidFill>
                  <a:schemeClr val="bg1"/>
                </a:solidFill>
              </a:rPr>
              <a:t>The Craft of Writing</a:t>
            </a:r>
            <a:endParaRPr lang="en-AU" b="1" dirty="0">
              <a:solidFill>
                <a:schemeClr val="bg1"/>
              </a:solidFill>
            </a:endParaRPr>
          </a:p>
        </p:txBody>
      </p:sp>
      <p:sp>
        <p:nvSpPr>
          <p:cNvPr id="3" name="Content Placeholder 2"/>
          <p:cNvSpPr>
            <a:spLocks noGrp="1"/>
          </p:cNvSpPr>
          <p:nvPr>
            <p:ph idx="1"/>
          </p:nvPr>
        </p:nvSpPr>
        <p:spPr>
          <a:xfrm>
            <a:off x="457200" y="1600200"/>
            <a:ext cx="4724400" cy="4876800"/>
          </a:xfrm>
        </p:spPr>
        <p:txBody>
          <a:bodyPr>
            <a:normAutofit fontScale="92500" lnSpcReduction="10000"/>
          </a:bodyPr>
          <a:lstStyle/>
          <a:p>
            <a:pPr eaLnBrk="1" hangingPunct="1">
              <a:buFont typeface="Wingdings" pitchFamily="2" charset="2"/>
              <a:buChar char="§"/>
              <a:defRPr/>
            </a:pPr>
            <a:r>
              <a:rPr lang="en-AU" dirty="0" smtClean="0"/>
              <a:t>Begin with observations, chunks of writing, little moments...</a:t>
            </a:r>
          </a:p>
          <a:p>
            <a:pPr eaLnBrk="1" hangingPunct="1">
              <a:buFont typeface="Wingdings" pitchFamily="2" charset="2"/>
              <a:buChar char="§"/>
              <a:defRPr/>
            </a:pPr>
            <a:r>
              <a:rPr lang="en-AU" dirty="0" smtClean="0"/>
              <a:t>Jottings: Journal, notepad, iPhone or wiki/blog</a:t>
            </a:r>
          </a:p>
          <a:p>
            <a:pPr eaLnBrk="1" hangingPunct="1">
              <a:buFont typeface="Wingdings" pitchFamily="2" charset="2"/>
              <a:buChar char="§"/>
              <a:defRPr/>
            </a:pPr>
            <a:r>
              <a:rPr lang="en-AU" dirty="0" smtClean="0"/>
              <a:t>Write from experience and passion</a:t>
            </a:r>
          </a:p>
          <a:p>
            <a:pPr eaLnBrk="1" hangingPunct="1">
              <a:buFont typeface="Wingdings" pitchFamily="2" charset="2"/>
              <a:buChar char="§"/>
              <a:defRPr/>
            </a:pPr>
            <a:r>
              <a:rPr lang="en-AU" dirty="0" smtClean="0"/>
              <a:t>Focus on the sound , look and feel of the words </a:t>
            </a:r>
          </a:p>
          <a:p>
            <a:pPr eaLnBrk="1" hangingPunct="1">
              <a:buFont typeface="Wingdings" pitchFamily="2" charset="2"/>
              <a:buChar char="§"/>
              <a:defRPr/>
            </a:pPr>
            <a:r>
              <a:rPr lang="en-AU" dirty="0" smtClean="0"/>
              <a:t>Sentence of the day!</a:t>
            </a:r>
          </a:p>
        </p:txBody>
      </p:sp>
      <p:pic>
        <p:nvPicPr>
          <p:cNvPr id="17412" name="Picture 3" descr="Picture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0"/>
            <a:ext cx="3810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a:ln>
            <a:solidFill>
              <a:srgbClr val="FF0000"/>
            </a:solidFill>
          </a:ln>
        </p:spPr>
        <p:txBody>
          <a:bodyPr>
            <a:normAutofit fontScale="90000"/>
          </a:bodyPr>
          <a:lstStyle/>
          <a:p>
            <a:pPr eaLnBrk="1" hangingPunct="1">
              <a:defRPr/>
            </a:pPr>
            <a:r>
              <a:rPr lang="en-AU" b="1" dirty="0" smtClean="0">
                <a:solidFill>
                  <a:schemeClr val="bg1"/>
                </a:solidFill>
              </a:rPr>
              <a:t>The Craft of Composing a Narrative</a:t>
            </a:r>
            <a:endParaRPr lang="en-AU" b="1" dirty="0">
              <a:solidFill>
                <a:schemeClr val="bg1"/>
              </a:solidFill>
            </a:endParaRPr>
          </a:p>
        </p:txBody>
      </p:sp>
      <p:sp>
        <p:nvSpPr>
          <p:cNvPr id="10" name="Content Placeholder 9"/>
          <p:cNvSpPr>
            <a:spLocks noGrp="1"/>
          </p:cNvSpPr>
          <p:nvPr>
            <p:ph sz="half" idx="2"/>
          </p:nvPr>
        </p:nvSpPr>
        <p:spPr>
          <a:solidFill>
            <a:schemeClr val="bg1">
              <a:lumMod val="95000"/>
            </a:schemeClr>
          </a:solidFill>
          <a:ln>
            <a:solidFill>
              <a:schemeClr val="tx1"/>
            </a:solidFill>
          </a:ln>
        </p:spPr>
        <p:txBody>
          <a:bodyPr>
            <a:normAutofit/>
          </a:bodyPr>
          <a:lstStyle/>
          <a:p>
            <a:pPr eaLnBrk="1" hangingPunct="1">
              <a:buFont typeface="Wingdings" pitchFamily="2" charset="2"/>
              <a:buChar char="§"/>
              <a:defRPr/>
            </a:pPr>
            <a:r>
              <a:rPr lang="en-AU" dirty="0" smtClean="0"/>
              <a:t>Explicitly teach all aspects of a narrative</a:t>
            </a:r>
          </a:p>
          <a:p>
            <a:pPr eaLnBrk="1" hangingPunct="1">
              <a:buFont typeface="Wingdings" pitchFamily="2" charset="2"/>
              <a:buChar char="§"/>
              <a:defRPr/>
            </a:pPr>
            <a:r>
              <a:rPr lang="en-AU" dirty="0" smtClean="0"/>
              <a:t>Zoom into the word and sentence level</a:t>
            </a:r>
          </a:p>
          <a:p>
            <a:pPr eaLnBrk="1" hangingPunct="1">
              <a:buFont typeface="Wingdings" pitchFamily="2" charset="2"/>
              <a:buChar char="§"/>
              <a:defRPr/>
            </a:pPr>
            <a:r>
              <a:rPr lang="en-AU" dirty="0" smtClean="0"/>
              <a:t>Using short, timed activities </a:t>
            </a:r>
          </a:p>
          <a:p>
            <a:pPr eaLnBrk="1" hangingPunct="1">
              <a:buFont typeface="Wingdings" pitchFamily="2" charset="2"/>
              <a:buChar char="§"/>
              <a:defRPr/>
            </a:pPr>
            <a:r>
              <a:rPr lang="en-AU" dirty="0" smtClean="0"/>
              <a:t>Listening to the sound of the writing</a:t>
            </a:r>
          </a:p>
          <a:p>
            <a:pPr eaLnBrk="1" hangingPunct="1">
              <a:buFont typeface="Wingdings" pitchFamily="2" charset="2"/>
              <a:buChar char="§"/>
              <a:defRPr/>
            </a:pPr>
            <a:r>
              <a:rPr lang="en-AU" dirty="0" smtClean="0"/>
              <a:t>Peer and self marking</a:t>
            </a:r>
          </a:p>
          <a:p>
            <a:pPr eaLnBrk="1" hangingPunct="1">
              <a:buFont typeface="Wingdings" pitchFamily="2" charset="2"/>
              <a:buChar char="§"/>
              <a:defRPr/>
            </a:pPr>
            <a:r>
              <a:rPr lang="en-AU" dirty="0" smtClean="0"/>
              <a:t>Quality feedback</a:t>
            </a:r>
            <a:endParaRPr lang="en-AU" dirty="0"/>
          </a:p>
        </p:txBody>
      </p:sp>
      <p:sp>
        <p:nvSpPr>
          <p:cNvPr id="14" name="Text Placeholder 13"/>
          <p:cNvSpPr>
            <a:spLocks noGrp="1"/>
          </p:cNvSpPr>
          <p:nvPr>
            <p:ph type="body" sz="quarter" idx="3"/>
          </p:nvPr>
        </p:nvSpPr>
        <p:spPr>
          <a:solidFill>
            <a:schemeClr val="tx2">
              <a:lumMod val="60000"/>
              <a:lumOff val="40000"/>
            </a:schemeClr>
          </a:solidFill>
          <a:ln>
            <a:solidFill>
              <a:schemeClr val="tx1"/>
            </a:solidFill>
          </a:ln>
        </p:spPr>
        <p:txBody>
          <a:bodyPr>
            <a:normAutofit/>
          </a:bodyPr>
          <a:lstStyle/>
          <a:p>
            <a:pPr algn="ctr" eaLnBrk="1" hangingPunct="1">
              <a:buFont typeface="Arial" charset="0"/>
              <a:buNone/>
              <a:defRPr/>
            </a:pPr>
            <a:r>
              <a:rPr lang="en-AU" sz="2800" dirty="0" smtClean="0">
                <a:solidFill>
                  <a:schemeClr val="bg1"/>
                </a:solidFill>
              </a:rPr>
              <a:t>Features of a Narrative</a:t>
            </a:r>
            <a:endParaRPr lang="en-AU" sz="2800" dirty="0">
              <a:solidFill>
                <a:schemeClr val="bg1"/>
              </a:solidFill>
            </a:endParaRPr>
          </a:p>
        </p:txBody>
      </p:sp>
      <p:sp>
        <p:nvSpPr>
          <p:cNvPr id="18437" name="Text Placeholder 15"/>
          <p:cNvSpPr>
            <a:spLocks noGrp="1"/>
          </p:cNvSpPr>
          <p:nvPr>
            <p:ph type="body" idx="1"/>
          </p:nvPr>
        </p:nvSpPr>
        <p:spPr>
          <a:solidFill>
            <a:srgbClr val="FF0000"/>
          </a:solidFill>
          <a:ln>
            <a:solidFill>
              <a:schemeClr val="tx1"/>
            </a:solidFill>
            <a:miter lim="800000"/>
            <a:headEnd/>
            <a:tailEnd/>
          </a:ln>
        </p:spPr>
        <p:txBody>
          <a:bodyPr/>
          <a:lstStyle/>
          <a:p>
            <a:pPr algn="ctr" eaLnBrk="1" hangingPunct="1"/>
            <a:r>
              <a:rPr lang="en-AU" smtClean="0">
                <a:solidFill>
                  <a:schemeClr val="bg1"/>
                </a:solidFill>
              </a:rPr>
              <a:t>Explicit &amp; Systematic Teaching</a:t>
            </a:r>
          </a:p>
        </p:txBody>
      </p:sp>
      <p:sp>
        <p:nvSpPr>
          <p:cNvPr id="17" name="Text Placeholder 10"/>
          <p:cNvSpPr>
            <a:spLocks noGrp="1"/>
          </p:cNvSpPr>
          <p:nvPr>
            <p:ph sz="quarter" idx="4"/>
          </p:nvPr>
        </p:nvSpPr>
        <p:spPr>
          <a:solidFill>
            <a:schemeClr val="accent1">
              <a:lumMod val="20000"/>
              <a:lumOff val="80000"/>
            </a:schemeClr>
          </a:solidFill>
          <a:ln>
            <a:solidFill>
              <a:schemeClr val="tx1"/>
            </a:solidFill>
          </a:ln>
        </p:spPr>
        <p:txBody>
          <a:bodyPr>
            <a:normAutofit lnSpcReduction="10000"/>
          </a:bodyPr>
          <a:lstStyle/>
          <a:p>
            <a:pPr eaLnBrk="1" hangingPunct="1">
              <a:buFont typeface="Wingdings" pitchFamily="2" charset="2"/>
              <a:buChar char="§"/>
              <a:defRPr/>
            </a:pPr>
            <a:r>
              <a:rPr lang="en-AU" sz="2500" dirty="0" smtClean="0"/>
              <a:t>Audience</a:t>
            </a:r>
          </a:p>
          <a:p>
            <a:pPr eaLnBrk="1" hangingPunct="1">
              <a:buFont typeface="Wingdings" pitchFamily="2" charset="2"/>
              <a:buChar char="§"/>
              <a:defRPr/>
            </a:pPr>
            <a:r>
              <a:rPr lang="en-AU" sz="2500" dirty="0" smtClean="0"/>
              <a:t>Genre</a:t>
            </a:r>
          </a:p>
          <a:p>
            <a:pPr eaLnBrk="1" hangingPunct="1">
              <a:buFont typeface="Wingdings" pitchFamily="2" charset="2"/>
              <a:buChar char="§"/>
              <a:defRPr/>
            </a:pPr>
            <a:r>
              <a:rPr lang="en-AU" sz="2500" dirty="0" smtClean="0"/>
              <a:t>Structure</a:t>
            </a:r>
          </a:p>
          <a:p>
            <a:pPr eaLnBrk="1" hangingPunct="1">
              <a:buFont typeface="Wingdings" pitchFamily="2" charset="2"/>
              <a:buChar char="§"/>
              <a:defRPr/>
            </a:pPr>
            <a:r>
              <a:rPr lang="en-AU" sz="2500" dirty="0" smtClean="0"/>
              <a:t>Ideas</a:t>
            </a:r>
          </a:p>
          <a:p>
            <a:pPr eaLnBrk="1" hangingPunct="1">
              <a:buFont typeface="Wingdings" pitchFamily="2" charset="2"/>
              <a:buChar char="§"/>
              <a:defRPr/>
            </a:pPr>
            <a:r>
              <a:rPr lang="en-AU" sz="2500" dirty="0" smtClean="0"/>
              <a:t>Character</a:t>
            </a:r>
          </a:p>
          <a:p>
            <a:pPr eaLnBrk="1" hangingPunct="1">
              <a:buFont typeface="Wingdings" pitchFamily="2" charset="2"/>
              <a:buChar char="§"/>
              <a:defRPr/>
            </a:pPr>
            <a:r>
              <a:rPr lang="en-AU" sz="2500" dirty="0" smtClean="0"/>
              <a:t>Setting</a:t>
            </a:r>
          </a:p>
          <a:p>
            <a:pPr eaLnBrk="1" hangingPunct="1">
              <a:buFont typeface="Wingdings" pitchFamily="2" charset="2"/>
              <a:buChar char="§"/>
              <a:defRPr/>
            </a:pPr>
            <a:r>
              <a:rPr lang="en-AU" sz="2500" dirty="0" smtClean="0"/>
              <a:t>Vocabulary</a:t>
            </a:r>
          </a:p>
          <a:p>
            <a:pPr eaLnBrk="1" hangingPunct="1">
              <a:buFont typeface="Wingdings" pitchFamily="2" charset="2"/>
              <a:buChar char="§"/>
              <a:defRPr/>
            </a:pPr>
            <a:r>
              <a:rPr lang="en-AU" sz="2500" dirty="0" smtClean="0"/>
              <a:t>Syntax</a:t>
            </a:r>
          </a:p>
          <a:p>
            <a:pPr eaLnBrk="1" hangingPunct="1">
              <a:buFont typeface="Wingdings" pitchFamily="2" charset="2"/>
              <a:buChar char="§"/>
              <a:defRPr/>
            </a:pPr>
            <a:r>
              <a:rPr lang="en-AU" sz="2500" dirty="0" smtClean="0"/>
              <a:t>Cohesion</a:t>
            </a:r>
          </a:p>
          <a:p>
            <a:pPr eaLnBrk="1" hangingPunct="1">
              <a:buFont typeface="Arial" charset="0"/>
              <a:buChar char="•"/>
              <a:defRPr/>
            </a:pP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1"/>
          </p:nvPr>
        </p:nvSpPr>
        <p:spPr>
          <a:xfrm>
            <a:off x="381000" y="1447800"/>
            <a:ext cx="8534400" cy="5105400"/>
          </a:xfrm>
        </p:spPr>
        <p:txBody>
          <a:bodyPr>
            <a:normAutofit lnSpcReduction="10000"/>
          </a:bodyPr>
          <a:lstStyle/>
          <a:p>
            <a:pPr eaLnBrk="1" hangingPunct="1">
              <a:buFont typeface="Wingdings" pitchFamily="2" charset="2"/>
              <a:buChar char="§"/>
              <a:defRPr/>
            </a:pPr>
            <a:r>
              <a:rPr lang="en-US" sz="2800" dirty="0" smtClean="0"/>
              <a:t>Using writers to model effective writing: </a:t>
            </a:r>
            <a:r>
              <a:rPr lang="en-AU" sz="2800" dirty="0" smtClean="0"/>
              <a:t>Extracts from novels: </a:t>
            </a:r>
            <a:r>
              <a:rPr lang="en-AU" sz="2800" u="sng" dirty="0" smtClean="0">
                <a:hlinkClick r:id="rId3"/>
              </a:rPr>
              <a:t>http://www.randomhouse.co.uk/vintage/offthepage/extracts.htm</a:t>
            </a:r>
            <a:r>
              <a:rPr lang="en-AU" sz="2800" dirty="0" smtClean="0"/>
              <a:t> </a:t>
            </a:r>
            <a:endParaRPr lang="en-US" sz="2800" dirty="0" smtClean="0"/>
          </a:p>
          <a:p>
            <a:pPr eaLnBrk="1" hangingPunct="1">
              <a:buFont typeface="Wingdings" pitchFamily="2" charset="2"/>
              <a:buChar char="§"/>
              <a:defRPr/>
            </a:pPr>
            <a:r>
              <a:rPr lang="en-US" sz="2800" dirty="0" smtClean="0"/>
              <a:t>Flash fiction with a motif and extended metaphor.</a:t>
            </a:r>
          </a:p>
          <a:p>
            <a:pPr eaLnBrk="1" hangingPunct="1">
              <a:buFont typeface="Wingdings" pitchFamily="2" charset="2"/>
              <a:buChar char="§"/>
              <a:defRPr/>
            </a:pPr>
            <a:r>
              <a:rPr lang="en-US" sz="2800" dirty="0" smtClean="0"/>
              <a:t>Focus on the idea first through images or quotes and then planning the narrative using a mind map.</a:t>
            </a:r>
          </a:p>
          <a:p>
            <a:pPr eaLnBrk="1" hangingPunct="1">
              <a:buFont typeface="Wingdings" pitchFamily="2" charset="2"/>
              <a:buChar char="§"/>
              <a:defRPr/>
            </a:pPr>
            <a:r>
              <a:rPr lang="en-US" sz="2800" dirty="0" smtClean="0"/>
              <a:t>Starting in the middle of the action focusing on the verbs.</a:t>
            </a:r>
          </a:p>
          <a:p>
            <a:pPr eaLnBrk="1" hangingPunct="1">
              <a:buFont typeface="Wingdings" pitchFamily="2" charset="2"/>
              <a:buChar char="§"/>
              <a:defRPr/>
            </a:pPr>
            <a:r>
              <a:rPr lang="en-US" sz="2800" dirty="0" smtClean="0"/>
              <a:t>Peer and self editing through a wiki or blog or insert comment in Word.</a:t>
            </a:r>
          </a:p>
          <a:p>
            <a:pPr eaLnBrk="1" hangingPunct="1">
              <a:buFont typeface="Arial" charset="0"/>
              <a:buNone/>
              <a:defRPr/>
            </a:pPr>
            <a:endParaRPr lang="en-US" sz="2700" dirty="0" smtClean="0"/>
          </a:p>
        </p:txBody>
      </p:sp>
      <p:sp>
        <p:nvSpPr>
          <p:cNvPr id="34819" name="Title 1"/>
          <p:cNvSpPr>
            <a:spLocks noGrp="1"/>
          </p:cNvSpPr>
          <p:nvPr>
            <p:ph type="title"/>
          </p:nvPr>
        </p:nvSpPr>
        <p:spPr>
          <a:xfrm>
            <a:off x="457200" y="274638"/>
            <a:ext cx="7315200" cy="1020762"/>
          </a:xfrm>
          <a:solidFill>
            <a:schemeClr val="tx2">
              <a:lumMod val="60000"/>
              <a:lumOff val="40000"/>
            </a:schemeClr>
          </a:solidFill>
          <a:ln>
            <a:solidFill>
              <a:schemeClr val="tx1"/>
            </a:solidFill>
          </a:ln>
        </p:spPr>
        <p:txBody>
          <a:bodyPr>
            <a:normAutofit/>
          </a:bodyPr>
          <a:lstStyle/>
          <a:p>
            <a:pPr eaLnBrk="1" hangingPunct="1">
              <a:defRPr/>
            </a:pPr>
            <a:r>
              <a:rPr lang="en-US" sz="6000" b="1" dirty="0" smtClean="0">
                <a:solidFill>
                  <a:schemeClr val="bg1"/>
                </a:solidFill>
              </a:rPr>
              <a:t>Activities</a:t>
            </a:r>
          </a:p>
        </p:txBody>
      </p:sp>
      <p:pic>
        <p:nvPicPr>
          <p:cNvPr id="19460" name="Picture 3" descr="Picture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0"/>
            <a:ext cx="12192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81000" y="274638"/>
            <a:ext cx="3886200" cy="868362"/>
          </a:xfrm>
          <a:solidFill>
            <a:srgbClr val="FCD1B6"/>
          </a:solidFill>
          <a:ln>
            <a:solidFill>
              <a:schemeClr val="tx1"/>
            </a:solidFill>
            <a:miter lim="800000"/>
            <a:headEnd/>
            <a:tailEnd/>
          </a:ln>
        </p:spPr>
        <p:txBody>
          <a:bodyPr/>
          <a:lstStyle/>
          <a:p>
            <a:pPr eaLnBrk="1" hangingPunct="1"/>
            <a:r>
              <a:rPr lang="en-US" b="1" smtClean="0"/>
              <a:t>Structure</a:t>
            </a:r>
          </a:p>
        </p:txBody>
      </p:sp>
      <p:sp>
        <p:nvSpPr>
          <p:cNvPr id="3" name="Content Placeholder 2"/>
          <p:cNvSpPr>
            <a:spLocks noGrp="1"/>
          </p:cNvSpPr>
          <p:nvPr>
            <p:ph idx="1"/>
          </p:nvPr>
        </p:nvSpPr>
        <p:spPr>
          <a:xfrm>
            <a:off x="304800" y="1371600"/>
            <a:ext cx="4114800" cy="5181600"/>
          </a:xfrm>
        </p:spPr>
        <p:txBody>
          <a:bodyPr rtlCol="0">
            <a:normAutofit lnSpcReduction="10000"/>
          </a:bodyPr>
          <a:lstStyle/>
          <a:p>
            <a:pPr eaLnBrk="1" fontAlgn="auto" hangingPunct="1">
              <a:spcAft>
                <a:spcPts val="0"/>
              </a:spcAft>
              <a:buFont typeface="Wingdings" pitchFamily="2" charset="2"/>
              <a:buChar char="§"/>
              <a:defRPr/>
            </a:pPr>
            <a:r>
              <a:rPr lang="en-US" b="1" dirty="0" smtClean="0"/>
              <a:t>Organisation of a narrative: </a:t>
            </a:r>
            <a:r>
              <a:rPr lang="en-US" dirty="0" smtClean="0"/>
              <a:t>orientation, complication, resolution, coda</a:t>
            </a:r>
          </a:p>
          <a:p>
            <a:pPr eaLnBrk="1" fontAlgn="auto" hangingPunct="1">
              <a:spcAft>
                <a:spcPts val="0"/>
              </a:spcAft>
              <a:buFont typeface="Wingdings" pitchFamily="2" charset="2"/>
              <a:buChar char="§"/>
              <a:defRPr/>
            </a:pPr>
            <a:r>
              <a:rPr lang="en-US" b="1" dirty="0" smtClean="0"/>
              <a:t>Sophisticated: </a:t>
            </a:r>
            <a:r>
              <a:rPr lang="en-US" dirty="0" smtClean="0"/>
              <a:t>flashback, different perspectives, circular, parallel, stream of consciousness, moral, reflection</a:t>
            </a:r>
          </a:p>
          <a:p>
            <a:pPr eaLnBrk="1" fontAlgn="auto" hangingPunct="1">
              <a:spcAft>
                <a:spcPts val="0"/>
              </a:spcAft>
              <a:buFont typeface="Arial" pitchFamily="34" charset="0"/>
              <a:buNone/>
              <a:defRPr/>
            </a:pPr>
            <a:endParaRPr lang="en-US" dirty="0" smtClean="0"/>
          </a:p>
          <a:p>
            <a:pPr eaLnBrk="1" fontAlgn="auto" hangingPunct="1">
              <a:spcAft>
                <a:spcPts val="0"/>
              </a:spcAft>
              <a:buFont typeface="Wingdings" pitchFamily="2" charset="2"/>
              <a:buChar char="§"/>
              <a:defRPr/>
            </a:pPr>
            <a:endParaRPr lang="en-US" dirty="0"/>
          </a:p>
        </p:txBody>
      </p:sp>
      <p:pic>
        <p:nvPicPr>
          <p:cNvPr id="20484" name="Picture 4" descr="writin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588"/>
            <a:ext cx="4724400"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457200" y="1295400"/>
            <a:ext cx="8229600" cy="5105400"/>
          </a:xfrm>
        </p:spPr>
        <p:txBody>
          <a:bodyPr/>
          <a:lstStyle/>
          <a:p>
            <a:pPr eaLnBrk="1" hangingPunct="1">
              <a:buFont typeface="Wingdings" pitchFamily="2" charset="2"/>
              <a:buChar char="§"/>
            </a:pPr>
            <a:r>
              <a:rPr lang="en-US" sz="3400" smtClean="0"/>
              <a:t>Mind maps to plan for a narrative: Inspiration or Kidspiration (</a:t>
            </a:r>
            <a:r>
              <a:rPr lang="en-US" sz="3400" u="sng" smtClean="0">
                <a:hlinkClick r:id="rId3"/>
              </a:rPr>
              <a:t>http://www.inspiration.com/</a:t>
            </a:r>
            <a:r>
              <a:rPr lang="en-US" sz="3400" smtClean="0"/>
              <a:t>); Webspiration:  </a:t>
            </a:r>
            <a:r>
              <a:rPr lang="en-US" sz="3400" u="sng" smtClean="0">
                <a:hlinkClick r:id="rId4"/>
              </a:rPr>
              <a:t>http://www.mywebspiration.com/</a:t>
            </a:r>
            <a:r>
              <a:rPr lang="en-US" sz="3400" smtClean="0"/>
              <a:t> ; Freemind: </a:t>
            </a:r>
            <a:r>
              <a:rPr lang="en-US" sz="3400" u="sng" smtClean="0">
                <a:hlinkClick r:id="rId5"/>
              </a:rPr>
              <a:t>http://freemind.sourceforge.net/wiki/index.php/Download</a:t>
            </a:r>
            <a:r>
              <a:rPr lang="en-US" sz="3400" smtClean="0"/>
              <a:t> </a:t>
            </a:r>
          </a:p>
          <a:p>
            <a:pPr eaLnBrk="1" hangingPunct="1">
              <a:buFont typeface="Wingdings" pitchFamily="2" charset="2"/>
              <a:buChar char="§"/>
            </a:pPr>
            <a:r>
              <a:rPr lang="en-US" sz="3400" smtClean="0"/>
              <a:t>Co-authoring using </a:t>
            </a:r>
            <a:r>
              <a:rPr lang="en-US" sz="3400" i="1" smtClean="0"/>
              <a:t>One Note</a:t>
            </a:r>
            <a:r>
              <a:rPr lang="en-US" sz="3400" smtClean="0"/>
              <a:t> </a:t>
            </a:r>
          </a:p>
        </p:txBody>
      </p:sp>
      <p:sp>
        <p:nvSpPr>
          <p:cNvPr id="38915" name="Title 1"/>
          <p:cNvSpPr>
            <a:spLocks noGrp="1"/>
          </p:cNvSpPr>
          <p:nvPr>
            <p:ph type="title"/>
          </p:nvPr>
        </p:nvSpPr>
        <p:spPr>
          <a:xfrm>
            <a:off x="762000" y="304800"/>
            <a:ext cx="7239000" cy="792163"/>
          </a:xfrm>
          <a:solidFill>
            <a:schemeClr val="tx2">
              <a:lumMod val="60000"/>
              <a:lumOff val="40000"/>
            </a:schemeClr>
          </a:solidFill>
          <a:ln>
            <a:solidFill>
              <a:schemeClr val="tx1"/>
            </a:solidFill>
          </a:ln>
        </p:spPr>
        <p:txBody>
          <a:bodyPr>
            <a:noAutofit/>
          </a:bodyPr>
          <a:lstStyle/>
          <a:p>
            <a:pPr eaLnBrk="1" hangingPunct="1">
              <a:defRPr/>
            </a:pPr>
            <a:r>
              <a:rPr lang="en-US" sz="5400" b="1" dirty="0" smtClean="0">
                <a:solidFill>
                  <a:schemeClr val="bg1"/>
                </a:solidFill>
              </a:rPr>
              <a:t>Activities</a:t>
            </a:r>
          </a:p>
        </p:txBody>
      </p:sp>
      <p:pic>
        <p:nvPicPr>
          <p:cNvPr id="21508" name="Picture 3" descr="Picture1.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128000" y="0"/>
            <a:ext cx="1016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4691063" cy="1143000"/>
          </a:xfrm>
          <a:gradFill rotWithShape="0">
            <a:gsLst>
              <a:gs pos="0">
                <a:srgbClr val="FFFF00"/>
              </a:gs>
              <a:gs pos="52000">
                <a:srgbClr val="01A78F"/>
              </a:gs>
              <a:gs pos="100000">
                <a:srgbClr val="3366FF"/>
              </a:gs>
            </a:gsLst>
            <a:lin ang="5400000"/>
          </a:gradFill>
          <a:ln>
            <a:solidFill>
              <a:schemeClr val="tx1"/>
            </a:solidFill>
            <a:miter lim="800000"/>
            <a:headEnd/>
            <a:tailEnd/>
          </a:ln>
        </p:spPr>
        <p:txBody>
          <a:bodyPr/>
          <a:lstStyle/>
          <a:p>
            <a:r>
              <a:rPr lang="en-AU" sz="6000" b="1" smtClean="0">
                <a:solidFill>
                  <a:schemeClr val="bg1"/>
                </a:solidFill>
              </a:rPr>
              <a:t>Objectives</a:t>
            </a:r>
          </a:p>
        </p:txBody>
      </p:sp>
      <p:sp>
        <p:nvSpPr>
          <p:cNvPr id="4099" name="Content Placeholder 2"/>
          <p:cNvSpPr>
            <a:spLocks noGrp="1"/>
          </p:cNvSpPr>
          <p:nvPr>
            <p:ph idx="1"/>
          </p:nvPr>
        </p:nvSpPr>
        <p:spPr>
          <a:xfrm>
            <a:off x="457200" y="1600200"/>
            <a:ext cx="4691063" cy="4924425"/>
          </a:xfrm>
        </p:spPr>
        <p:txBody>
          <a:bodyPr/>
          <a:lstStyle/>
          <a:p>
            <a:pPr>
              <a:buFont typeface="Wingdings" pitchFamily="2" charset="2"/>
              <a:buChar char="§"/>
            </a:pPr>
            <a:r>
              <a:rPr lang="en-AU" sz="2900" smtClean="0"/>
              <a:t>Ways to use ICT to enrich and improve writing skills</a:t>
            </a:r>
          </a:p>
          <a:p>
            <a:pPr>
              <a:buFont typeface="Wingdings" pitchFamily="2" charset="2"/>
              <a:buChar char="§"/>
            </a:pPr>
            <a:r>
              <a:rPr lang="en-AU" sz="2900" smtClean="0"/>
              <a:t>Access to a range of effective Web20 tools and sites</a:t>
            </a:r>
          </a:p>
          <a:p>
            <a:pPr>
              <a:buFont typeface="Wingdings" pitchFamily="2" charset="2"/>
              <a:buChar char="§"/>
            </a:pPr>
            <a:r>
              <a:rPr lang="en-AU" sz="2900" smtClean="0"/>
              <a:t>Planning of assessment for learning writing task/s</a:t>
            </a:r>
          </a:p>
          <a:p>
            <a:pPr>
              <a:buFont typeface="Wingdings" pitchFamily="2" charset="2"/>
              <a:buChar char="§"/>
            </a:pPr>
            <a:r>
              <a:rPr lang="en-AU" sz="2900" smtClean="0">
                <a:hlinkClick r:id="rId2"/>
              </a:rPr>
              <a:t>http://assessment4quality.wikispaces.com/Authentic+Assessment</a:t>
            </a:r>
            <a:r>
              <a:rPr lang="en-AU" sz="2900" smtClean="0"/>
              <a:t> </a:t>
            </a:r>
          </a:p>
        </p:txBody>
      </p:sp>
      <p:pic>
        <p:nvPicPr>
          <p:cNvPr id="4100"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46700" y="0"/>
            <a:ext cx="3784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105400"/>
          </a:xfrm>
        </p:spPr>
        <p:txBody>
          <a:bodyPr rtlCol="0">
            <a:normAutofit fontScale="70000" lnSpcReduction="20000"/>
          </a:bodyPr>
          <a:lstStyle/>
          <a:p>
            <a:pPr eaLnBrk="1" fontAlgn="auto" hangingPunct="1">
              <a:spcAft>
                <a:spcPts val="0"/>
              </a:spcAft>
              <a:buFont typeface="Wingdings" pitchFamily="2" charset="2"/>
              <a:buChar char="§"/>
              <a:defRPr/>
            </a:pPr>
            <a:r>
              <a:rPr lang="en-US" sz="5100" dirty="0" smtClean="0"/>
              <a:t>Composing the same narrative using a range of structures such as circular or two different perspectives.</a:t>
            </a:r>
          </a:p>
          <a:p>
            <a:pPr eaLnBrk="1" hangingPunct="1">
              <a:buFont typeface="Wingdings" pitchFamily="2" charset="2"/>
              <a:buChar char="§"/>
              <a:defRPr/>
            </a:pPr>
            <a:r>
              <a:rPr lang="en-US" sz="5100" dirty="0" smtClean="0"/>
              <a:t>12-word novels and six word stories.</a:t>
            </a:r>
          </a:p>
          <a:p>
            <a:pPr eaLnBrk="1" hangingPunct="1">
              <a:buFont typeface="Wingdings" pitchFamily="2" charset="2"/>
              <a:buChar char="§"/>
              <a:defRPr/>
            </a:pPr>
            <a:r>
              <a:rPr lang="en-US" sz="5100" dirty="0" smtClean="0"/>
              <a:t>Twitter texts</a:t>
            </a:r>
          </a:p>
          <a:p>
            <a:pPr eaLnBrk="1" hangingPunct="1">
              <a:buFont typeface="Wingdings" pitchFamily="2" charset="2"/>
              <a:buChar char="§"/>
              <a:defRPr/>
            </a:pPr>
            <a:r>
              <a:rPr lang="en-US" sz="5100" dirty="0" smtClean="0"/>
              <a:t> </a:t>
            </a:r>
            <a:r>
              <a:rPr lang="en-US" sz="5100" b="1" dirty="0" smtClean="0"/>
              <a:t>Novels in 3 Lines: </a:t>
            </a:r>
            <a:r>
              <a:rPr lang="en-US" sz="5100" u="sng" dirty="0" smtClean="0">
                <a:hlinkClick r:id="rId3"/>
              </a:rPr>
              <a:t>http://twitter.com/novelsin3lines</a:t>
            </a:r>
            <a:r>
              <a:rPr lang="en-US" sz="5100" u="sng" dirty="0" smtClean="0"/>
              <a:t>: </a:t>
            </a:r>
            <a:r>
              <a:rPr lang="en-US" sz="5100" dirty="0" smtClean="0"/>
              <a:t>Invented by Fénéon, these miniaturized, epigrammatic texts are highly compressed, self-contained stories.</a:t>
            </a:r>
          </a:p>
          <a:p>
            <a:pPr eaLnBrk="1" fontAlgn="auto" hangingPunct="1">
              <a:spcAft>
                <a:spcPts val="0"/>
              </a:spcAft>
              <a:buFont typeface="Arial" charset="0"/>
              <a:buNone/>
              <a:defRPr/>
            </a:pPr>
            <a:endParaRPr lang="en-US" dirty="0"/>
          </a:p>
        </p:txBody>
      </p:sp>
      <p:sp>
        <p:nvSpPr>
          <p:cNvPr id="38915" name="Title 1"/>
          <p:cNvSpPr>
            <a:spLocks noGrp="1"/>
          </p:cNvSpPr>
          <p:nvPr>
            <p:ph type="title"/>
          </p:nvPr>
        </p:nvSpPr>
        <p:spPr>
          <a:xfrm>
            <a:off x="762000" y="304800"/>
            <a:ext cx="7239000" cy="792163"/>
          </a:xfrm>
          <a:solidFill>
            <a:schemeClr val="tx2">
              <a:lumMod val="60000"/>
              <a:lumOff val="40000"/>
            </a:schemeClr>
          </a:solidFill>
          <a:ln>
            <a:solidFill>
              <a:schemeClr val="tx1"/>
            </a:solidFill>
          </a:ln>
        </p:spPr>
        <p:txBody>
          <a:bodyPr>
            <a:noAutofit/>
          </a:bodyPr>
          <a:lstStyle/>
          <a:p>
            <a:pPr eaLnBrk="1" hangingPunct="1">
              <a:defRPr/>
            </a:pPr>
            <a:r>
              <a:rPr lang="en-US" sz="5400" b="1" dirty="0" smtClean="0">
                <a:solidFill>
                  <a:schemeClr val="bg1"/>
                </a:solidFill>
              </a:rPr>
              <a:t>Activities</a:t>
            </a:r>
          </a:p>
        </p:txBody>
      </p:sp>
      <p:pic>
        <p:nvPicPr>
          <p:cNvPr id="22532" name="Picture 3" descr="Picture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28000" y="0"/>
            <a:ext cx="1016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457200" y="381000"/>
            <a:ext cx="8458200" cy="417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6000">
                <a:solidFill>
                  <a:schemeClr val="bg1"/>
                </a:solidFill>
              </a:rPr>
              <a:t>Blank, befuddled, thoughtless, bemused, he sits in front of screen as boredom ensues.</a:t>
            </a:r>
            <a:r>
              <a:rPr lang="en-US" sz="2500">
                <a:solidFill>
                  <a:schemeClr val="bg1"/>
                </a:solidFill>
              </a:rPr>
              <a:t/>
            </a:r>
            <a:br>
              <a:rPr lang="en-US" sz="2500">
                <a:solidFill>
                  <a:schemeClr val="bg1"/>
                </a:solidFill>
              </a:rPr>
            </a:br>
            <a:endParaRPr lang="en-AU" sz="2500">
              <a:solidFill>
                <a:schemeClr val="bg1"/>
              </a:solidFill>
            </a:endParaRPr>
          </a:p>
        </p:txBody>
      </p:sp>
      <p:sp>
        <p:nvSpPr>
          <p:cNvPr id="23555" name="Rectangle 5"/>
          <p:cNvSpPr>
            <a:spLocks noChangeArrowheads="1"/>
          </p:cNvSpPr>
          <p:nvPr/>
        </p:nvSpPr>
        <p:spPr bwMode="auto">
          <a:xfrm>
            <a:off x="381000" y="4191000"/>
            <a:ext cx="87630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5000" i="1">
                <a:solidFill>
                  <a:schemeClr val="bg1"/>
                </a:solidFill>
                <a:latin typeface="Baskerville Old Face" pitchFamily="18" charset="0"/>
              </a:rPr>
              <a:t>He accelerates. The thrill explodes! He clips the kerb, breathes his last.</a:t>
            </a:r>
            <a:r>
              <a:rPr lang="en-US" sz="4000"/>
              <a:t/>
            </a:r>
            <a:br>
              <a:rPr lang="en-US" sz="4000"/>
            </a:br>
            <a:endParaRPr lang="en-AU" sz="40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274638"/>
            <a:ext cx="3886200" cy="792162"/>
          </a:xfrm>
          <a:solidFill>
            <a:srgbClr val="FCD1B6"/>
          </a:solidFill>
          <a:ln>
            <a:solidFill>
              <a:schemeClr val="tx1"/>
            </a:solidFill>
            <a:miter lim="800000"/>
            <a:headEnd/>
            <a:tailEnd/>
          </a:ln>
        </p:spPr>
        <p:txBody>
          <a:bodyPr/>
          <a:lstStyle/>
          <a:p>
            <a:pPr eaLnBrk="1" hangingPunct="1"/>
            <a:r>
              <a:rPr lang="en-US" sz="5400" b="1" smtClean="0"/>
              <a:t>Ideas</a:t>
            </a:r>
          </a:p>
        </p:txBody>
      </p:sp>
      <p:sp>
        <p:nvSpPr>
          <p:cNvPr id="24579" name="Content Placeholder 2"/>
          <p:cNvSpPr>
            <a:spLocks noGrp="1"/>
          </p:cNvSpPr>
          <p:nvPr>
            <p:ph idx="1"/>
          </p:nvPr>
        </p:nvSpPr>
        <p:spPr>
          <a:xfrm>
            <a:off x="304800" y="1219200"/>
            <a:ext cx="4038600" cy="5334000"/>
          </a:xfrm>
        </p:spPr>
        <p:txBody>
          <a:bodyPr/>
          <a:lstStyle/>
          <a:p>
            <a:pPr eaLnBrk="1" hangingPunct="1">
              <a:buFont typeface="Wingdings" pitchFamily="2" charset="2"/>
              <a:buChar char="§"/>
            </a:pPr>
            <a:r>
              <a:rPr lang="en-US" sz="3900" b="1" smtClean="0"/>
              <a:t>Creation, selection and crafting</a:t>
            </a:r>
          </a:p>
          <a:p>
            <a:pPr eaLnBrk="1" hangingPunct="1">
              <a:buFont typeface="Wingdings" pitchFamily="2" charset="2"/>
              <a:buChar char="§"/>
            </a:pPr>
            <a:r>
              <a:rPr lang="en-US" sz="3900" b="1" smtClean="0"/>
              <a:t>Sophisticated: </a:t>
            </a:r>
            <a:r>
              <a:rPr lang="en-US" sz="3900" smtClean="0"/>
              <a:t>world view,  maturity, extended metaphor, satire, motifs</a:t>
            </a:r>
          </a:p>
        </p:txBody>
      </p:sp>
      <p:pic>
        <p:nvPicPr>
          <p:cNvPr id="24580" name="Picture 3" descr="grandpa_TVs_web.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03713" y="0"/>
            <a:ext cx="48402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304800" y="1219200"/>
            <a:ext cx="4267200" cy="5181600"/>
          </a:xfrm>
        </p:spPr>
        <p:txBody>
          <a:bodyPr/>
          <a:lstStyle/>
          <a:p>
            <a:pPr eaLnBrk="1" hangingPunct="1">
              <a:buFont typeface="Wingdings" pitchFamily="2" charset="2"/>
              <a:buChar char="§"/>
            </a:pPr>
            <a:r>
              <a:rPr lang="en-US" sz="2700" smtClean="0"/>
              <a:t>Stipulated in assessment task that narrative must feature one or two significant ideas and at least one metaphor, motif or simile that reflects the idea/s</a:t>
            </a:r>
          </a:p>
          <a:p>
            <a:pPr eaLnBrk="1" hangingPunct="1">
              <a:buFont typeface="Wingdings" pitchFamily="2" charset="2"/>
              <a:buChar char="§"/>
            </a:pPr>
            <a:r>
              <a:rPr lang="en-US" sz="2700" smtClean="0">
                <a:hlinkClick r:id="rId3" action="ppaction://hlinkfile"/>
              </a:rPr>
              <a:t>Film</a:t>
            </a:r>
            <a:r>
              <a:rPr lang="en-US" sz="2700" smtClean="0"/>
              <a:t> </a:t>
            </a:r>
            <a:r>
              <a:rPr lang="en-US" sz="2700" smtClean="0">
                <a:hlinkClick r:id="rId4" action="ppaction://hlinkfile"/>
              </a:rPr>
              <a:t>clips</a:t>
            </a:r>
            <a:endParaRPr lang="en-US" sz="2700" smtClean="0"/>
          </a:p>
          <a:p>
            <a:pPr eaLnBrk="1" hangingPunct="1">
              <a:buFont typeface="Wingdings" pitchFamily="2" charset="2"/>
              <a:buChar char="§"/>
            </a:pPr>
            <a:r>
              <a:rPr lang="en-AU" sz="2700" smtClean="0"/>
              <a:t>A word cloud to brainstorm ideas using </a:t>
            </a:r>
            <a:r>
              <a:rPr lang="en-AU" sz="2700" b="1" i="1" smtClean="0"/>
              <a:t>Wordle - </a:t>
            </a:r>
            <a:r>
              <a:rPr lang="en-AU" sz="2700" i="1" u="sng" smtClean="0">
                <a:hlinkClick r:id="rId5"/>
              </a:rPr>
              <a:t>http://www.wordle.net/</a:t>
            </a:r>
            <a:endParaRPr lang="en-US" sz="2700" smtClean="0"/>
          </a:p>
        </p:txBody>
      </p:sp>
      <p:sp>
        <p:nvSpPr>
          <p:cNvPr id="40963" name="Title 1"/>
          <p:cNvSpPr>
            <a:spLocks noGrp="1"/>
          </p:cNvSpPr>
          <p:nvPr>
            <p:ph type="title"/>
          </p:nvPr>
        </p:nvSpPr>
        <p:spPr>
          <a:xfrm>
            <a:off x="381000" y="274638"/>
            <a:ext cx="4191000" cy="792162"/>
          </a:xfrm>
          <a:solidFill>
            <a:schemeClr val="tx1"/>
          </a:solidFill>
          <a:ln>
            <a:solidFill>
              <a:schemeClr val="tx1"/>
            </a:solidFill>
          </a:ln>
        </p:spPr>
        <p:txBody>
          <a:bodyPr>
            <a:normAutofit fontScale="90000"/>
          </a:bodyPr>
          <a:lstStyle/>
          <a:p>
            <a:pPr eaLnBrk="1" hangingPunct="1">
              <a:defRPr/>
            </a:pPr>
            <a:r>
              <a:rPr lang="en-US" sz="4800" b="1" dirty="0" smtClean="0">
                <a:solidFill>
                  <a:schemeClr val="bg1"/>
                </a:solidFill>
              </a:rPr>
              <a:t>Activities</a:t>
            </a:r>
          </a:p>
        </p:txBody>
      </p:sp>
      <p:pic>
        <p:nvPicPr>
          <p:cNvPr id="25604" name="Picture 2" descr="http://astoriedcareer.com/wordle_10310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0"/>
            <a:ext cx="4419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8600" y="152400"/>
            <a:ext cx="6934200" cy="838200"/>
          </a:xfrm>
          <a:solidFill>
            <a:schemeClr val="tx1"/>
          </a:solidFill>
          <a:ln>
            <a:solidFill>
              <a:schemeClr val="tx1"/>
            </a:solidFill>
            <a:miter lim="800000"/>
            <a:headEnd/>
            <a:tailEnd/>
          </a:ln>
        </p:spPr>
        <p:txBody>
          <a:bodyPr/>
          <a:lstStyle/>
          <a:p>
            <a:pPr eaLnBrk="1" hangingPunct="1"/>
            <a:r>
              <a:rPr lang="en-US" sz="4800" b="1" smtClean="0">
                <a:solidFill>
                  <a:schemeClr val="bg1"/>
                </a:solidFill>
              </a:rPr>
              <a:t>Setting</a:t>
            </a:r>
          </a:p>
        </p:txBody>
      </p:sp>
      <p:sp>
        <p:nvSpPr>
          <p:cNvPr id="26627" name="Content Placeholder 2"/>
          <p:cNvSpPr>
            <a:spLocks noGrp="1"/>
          </p:cNvSpPr>
          <p:nvPr>
            <p:ph idx="1"/>
          </p:nvPr>
        </p:nvSpPr>
        <p:spPr>
          <a:xfrm>
            <a:off x="228600" y="1143000"/>
            <a:ext cx="6934200" cy="5410200"/>
          </a:xfrm>
        </p:spPr>
        <p:txBody>
          <a:bodyPr/>
          <a:lstStyle/>
          <a:p>
            <a:pPr eaLnBrk="1" hangingPunct="1">
              <a:buFont typeface="Wingdings" pitchFamily="2" charset="2"/>
              <a:buChar char="§"/>
            </a:pPr>
            <a:r>
              <a:rPr lang="en-US" sz="2500" smtClean="0"/>
              <a:t>Development of a sense of time and place</a:t>
            </a:r>
          </a:p>
          <a:p>
            <a:pPr eaLnBrk="1" hangingPunct="1">
              <a:buFont typeface="Wingdings" pitchFamily="2" charset="2"/>
              <a:buChar char="§"/>
            </a:pPr>
            <a:r>
              <a:rPr lang="en-US" sz="2500" smtClean="0"/>
              <a:t>Focus on </a:t>
            </a:r>
            <a:r>
              <a:rPr lang="en-US" sz="2500" b="1" smtClean="0"/>
              <a:t>showing </a:t>
            </a:r>
            <a:r>
              <a:rPr lang="en-US" sz="2500" smtClean="0"/>
              <a:t>not telling through imagery appealing to the senses especially sound, colour, touch and smell, strong verbs, contrast, and a variety of sentence structures. </a:t>
            </a:r>
          </a:p>
          <a:p>
            <a:pPr eaLnBrk="1" hangingPunct="1">
              <a:buFont typeface="Wingdings" pitchFamily="2" charset="2"/>
              <a:buChar char="§"/>
            </a:pPr>
            <a:r>
              <a:rPr lang="en-US" sz="2500" smtClean="0"/>
              <a:t>Atmosphere</a:t>
            </a:r>
          </a:p>
          <a:p>
            <a:pPr eaLnBrk="1" hangingPunct="1">
              <a:buFont typeface="Wingdings" pitchFamily="2" charset="2"/>
              <a:buChar char="§"/>
            </a:pPr>
            <a:r>
              <a:rPr lang="en-US" sz="2500" smtClean="0"/>
              <a:t>Colour</a:t>
            </a:r>
          </a:p>
          <a:p>
            <a:pPr eaLnBrk="1" hangingPunct="1">
              <a:buFont typeface="Wingdings" pitchFamily="2" charset="2"/>
              <a:buChar char="§"/>
            </a:pPr>
            <a:r>
              <a:rPr lang="en-US" sz="2500" smtClean="0"/>
              <a:t>Symbolism</a:t>
            </a:r>
          </a:p>
          <a:p>
            <a:pPr eaLnBrk="1" hangingPunct="1">
              <a:buFont typeface="Wingdings" pitchFamily="2" charset="2"/>
              <a:buChar char="§"/>
            </a:pPr>
            <a:r>
              <a:rPr lang="en-US" sz="2500" smtClean="0"/>
              <a:t>Genre</a:t>
            </a:r>
          </a:p>
          <a:p>
            <a:pPr eaLnBrk="1" hangingPunct="1">
              <a:buFont typeface="Wingdings" pitchFamily="2" charset="2"/>
              <a:buChar char="§"/>
            </a:pPr>
            <a:r>
              <a:rPr lang="en-US" sz="2500" smtClean="0"/>
              <a:t>Authenticity</a:t>
            </a:r>
          </a:p>
          <a:p>
            <a:pPr eaLnBrk="1" hangingPunct="1">
              <a:buFont typeface="Wingdings" pitchFamily="2" charset="2"/>
              <a:buChar char="§"/>
            </a:pPr>
            <a:r>
              <a:rPr lang="en-US" sz="2500" smtClean="0"/>
              <a:t>Detailed descriptions</a:t>
            </a:r>
          </a:p>
          <a:p>
            <a:pPr eaLnBrk="1" hangingPunct="1">
              <a:buFont typeface="Wingdings" pitchFamily="2" charset="2"/>
              <a:buChar char="§"/>
            </a:pPr>
            <a:r>
              <a:rPr lang="en-US" sz="2500" smtClean="0"/>
              <a:t>Images and film clips</a:t>
            </a:r>
          </a:p>
        </p:txBody>
      </p:sp>
      <p:pic>
        <p:nvPicPr>
          <p:cNvPr id="26628" name="Picture 13" descr="Lonely%20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0"/>
            <a:ext cx="16002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14" descr="darl alle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2514600"/>
            <a:ext cx="1600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15" descr="wishful-think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3800" y="4572000"/>
            <a:ext cx="1600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16" descr="mattress450_400x3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43800" y="5715000"/>
            <a:ext cx="1600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7"/>
          <p:cNvSpPr>
            <a:spLocks noGrp="1"/>
          </p:cNvSpPr>
          <p:nvPr>
            <p:ph idx="1"/>
          </p:nvPr>
        </p:nvSpPr>
        <p:spPr>
          <a:xfrm>
            <a:off x="304800" y="1066800"/>
            <a:ext cx="8305800" cy="5275263"/>
          </a:xfrm>
        </p:spPr>
        <p:txBody>
          <a:bodyPr/>
          <a:lstStyle/>
          <a:p>
            <a:pPr eaLnBrk="1" hangingPunct="1">
              <a:spcBef>
                <a:spcPts val="200"/>
              </a:spcBef>
              <a:buFont typeface="Wingdings" pitchFamily="2" charset="2"/>
              <a:buChar char="§"/>
            </a:pPr>
            <a:r>
              <a:rPr lang="en-AU" smtClean="0">
                <a:latin typeface="CAC Moose"/>
              </a:rPr>
              <a:t>Creating an uncomfortable atmosphere</a:t>
            </a:r>
          </a:p>
          <a:p>
            <a:pPr eaLnBrk="1" hangingPunct="1">
              <a:spcBef>
                <a:spcPts val="200"/>
              </a:spcBef>
              <a:buFont typeface="Arial" pitchFamily="34" charset="0"/>
              <a:buNone/>
            </a:pPr>
            <a:endParaRPr lang="en-AU" smtClean="0">
              <a:latin typeface="CAC Moose"/>
            </a:endParaRPr>
          </a:p>
          <a:p>
            <a:pPr eaLnBrk="1" hangingPunct="1">
              <a:spcBef>
                <a:spcPts val="200"/>
              </a:spcBef>
              <a:buFont typeface="Arial" pitchFamily="34" charset="0"/>
              <a:buNone/>
            </a:pPr>
            <a:r>
              <a:rPr lang="en-AU" smtClean="0">
                <a:latin typeface="CAC Moose"/>
              </a:rPr>
              <a:t> 	</a:t>
            </a:r>
          </a:p>
          <a:p>
            <a:pPr eaLnBrk="1" hangingPunct="1">
              <a:spcBef>
                <a:spcPts val="200"/>
              </a:spcBef>
              <a:buFont typeface="Arial" pitchFamily="34" charset="0"/>
              <a:buNone/>
            </a:pPr>
            <a:r>
              <a:rPr lang="en-AU" sz="2000" smtClean="0">
                <a:latin typeface="CAC Moose"/>
              </a:rPr>
              <a:t>   </a:t>
            </a:r>
            <a:endParaRPr lang="en-US" sz="2000" smtClean="0">
              <a:latin typeface="CAC Moose"/>
            </a:endParaRPr>
          </a:p>
        </p:txBody>
      </p:sp>
      <p:graphicFrame>
        <p:nvGraphicFramePr>
          <p:cNvPr id="4" name="Table 3"/>
          <p:cNvGraphicFramePr>
            <a:graphicFrameLocks noGrp="1"/>
          </p:cNvGraphicFramePr>
          <p:nvPr/>
        </p:nvGraphicFramePr>
        <p:xfrm>
          <a:off x="533400" y="1752600"/>
          <a:ext cx="8077200" cy="4894263"/>
        </p:xfrm>
        <a:graphic>
          <a:graphicData uri="http://schemas.openxmlformats.org/drawingml/2006/table">
            <a:tbl>
              <a:tblPr firstRow="1" bandRow="1">
                <a:tableStyleId>{5C22544A-7EE6-4342-B048-85BDC9FD1C3A}</a:tableStyleId>
              </a:tblPr>
              <a:tblGrid>
                <a:gridCol w="1615440"/>
                <a:gridCol w="1491176"/>
                <a:gridCol w="1553307"/>
                <a:gridCol w="1553307"/>
                <a:gridCol w="1863970"/>
              </a:tblGrid>
              <a:tr h="887737">
                <a:tc>
                  <a:txBody>
                    <a:bodyPr/>
                    <a:lstStyle/>
                    <a:p>
                      <a:pPr algn="ctr"/>
                      <a:r>
                        <a:rPr lang="en-US" sz="1800" b="0" dirty="0" smtClean="0">
                          <a:latin typeface="Tekton Pro Bold"/>
                          <a:cs typeface="Tekton Pro Bold"/>
                        </a:rPr>
                        <a:t>Sight</a:t>
                      </a:r>
                      <a:endParaRPr lang="en-US" sz="1800" b="0" dirty="0">
                        <a:latin typeface="Tekton Pro Bold"/>
                        <a:cs typeface="Tekton Pro Bold"/>
                      </a:endParaRPr>
                    </a:p>
                  </a:txBody>
                  <a:tcPr marT="45714" marB="45714"/>
                </a:tc>
                <a:tc>
                  <a:txBody>
                    <a:bodyPr/>
                    <a:lstStyle/>
                    <a:p>
                      <a:pPr algn="ctr"/>
                      <a:r>
                        <a:rPr lang="en-US" sz="1800" b="0" dirty="0" smtClean="0">
                          <a:latin typeface="Tekton Pro Bold"/>
                          <a:cs typeface="Tekton Pro Bold"/>
                        </a:rPr>
                        <a:t>Smell</a:t>
                      </a:r>
                      <a:endParaRPr lang="en-US" sz="1800" b="0" dirty="0">
                        <a:latin typeface="Tekton Pro Bold"/>
                        <a:cs typeface="Tekton Pro Bold"/>
                      </a:endParaRPr>
                    </a:p>
                  </a:txBody>
                  <a:tcPr marT="45714" marB="45714"/>
                </a:tc>
                <a:tc>
                  <a:txBody>
                    <a:bodyPr/>
                    <a:lstStyle/>
                    <a:p>
                      <a:pPr algn="ctr"/>
                      <a:r>
                        <a:rPr lang="en-US" sz="1800" b="0" dirty="0" smtClean="0">
                          <a:latin typeface="Tekton Pro Bold"/>
                          <a:cs typeface="Tekton Pro Bold"/>
                        </a:rPr>
                        <a:t>Taste</a:t>
                      </a:r>
                      <a:endParaRPr lang="en-US" sz="1800" b="0" dirty="0">
                        <a:latin typeface="Tekton Pro Bold"/>
                        <a:cs typeface="Tekton Pro Bold"/>
                      </a:endParaRPr>
                    </a:p>
                  </a:txBody>
                  <a:tcPr marT="45714" marB="45714"/>
                </a:tc>
                <a:tc>
                  <a:txBody>
                    <a:bodyPr/>
                    <a:lstStyle/>
                    <a:p>
                      <a:pPr algn="ctr"/>
                      <a:r>
                        <a:rPr lang="en-US" sz="1800" b="0" dirty="0" smtClean="0">
                          <a:latin typeface="Tekton Pro Bold"/>
                          <a:cs typeface="Tekton Pro Bold"/>
                        </a:rPr>
                        <a:t>Sound</a:t>
                      </a:r>
                      <a:endParaRPr lang="en-US" sz="1800" b="0" dirty="0">
                        <a:latin typeface="Tekton Pro Bold"/>
                        <a:cs typeface="Tekton Pro Bold"/>
                      </a:endParaRPr>
                    </a:p>
                  </a:txBody>
                  <a:tcPr marT="45714" marB="45714"/>
                </a:tc>
                <a:tc>
                  <a:txBody>
                    <a:bodyPr/>
                    <a:lstStyle/>
                    <a:p>
                      <a:pPr algn="ctr"/>
                      <a:r>
                        <a:rPr lang="en-US" sz="1800" b="0" dirty="0" smtClean="0">
                          <a:latin typeface="Tekton Pro Bold"/>
                          <a:cs typeface="Tekton Pro Bold"/>
                        </a:rPr>
                        <a:t>Touch</a:t>
                      </a:r>
                      <a:endParaRPr lang="en-US" sz="1800" b="0" dirty="0">
                        <a:latin typeface="Tekton Pro Bold"/>
                        <a:cs typeface="Tekton Pro Bold"/>
                      </a:endParaRPr>
                    </a:p>
                  </a:txBody>
                  <a:tcPr marT="45714" marB="45714"/>
                </a:tc>
              </a:tr>
              <a:tr h="4006526">
                <a:tc>
                  <a:txBody>
                    <a:bodyPr/>
                    <a:lstStyle/>
                    <a:p>
                      <a:pPr>
                        <a:buFont typeface="Arial"/>
                        <a:buChar char="•"/>
                      </a:pPr>
                      <a:r>
                        <a:rPr lang="en-US" sz="1800" dirty="0" smtClean="0">
                          <a:latin typeface="Tekton Pro Bold"/>
                          <a:cs typeface="Tekton Pro Bold"/>
                        </a:rPr>
                        <a:t> Harsh light/darkness</a:t>
                      </a:r>
                    </a:p>
                    <a:p>
                      <a:pPr>
                        <a:buFont typeface="Arial"/>
                        <a:buChar char="•"/>
                      </a:pPr>
                      <a:r>
                        <a:rPr lang="en-US" sz="1800" dirty="0" smtClean="0">
                          <a:latin typeface="Tekton Pro Bold"/>
                          <a:cs typeface="Tekton Pro Bold"/>
                        </a:rPr>
                        <a:t> Sharp edges</a:t>
                      </a:r>
                    </a:p>
                    <a:p>
                      <a:pPr>
                        <a:buFont typeface="Arial"/>
                        <a:buChar char="•"/>
                      </a:pPr>
                      <a:r>
                        <a:rPr lang="en-US" sz="1800" dirty="0" smtClean="0">
                          <a:latin typeface="Tekton Pro Bold"/>
                          <a:cs typeface="Tekton Pro Bold"/>
                        </a:rPr>
                        <a:t> Cool  colours</a:t>
                      </a:r>
                    </a:p>
                    <a:p>
                      <a:pPr>
                        <a:buFont typeface="Arial"/>
                        <a:buChar char="•"/>
                      </a:pPr>
                      <a:r>
                        <a:rPr lang="en-US" sz="1800" dirty="0" smtClean="0">
                          <a:latin typeface="Tekton Pro Bold"/>
                          <a:cs typeface="Tekton Pro Bold"/>
                        </a:rPr>
                        <a:t> Stainless</a:t>
                      </a:r>
                      <a:r>
                        <a:rPr lang="en-US" sz="1800" baseline="0" dirty="0" smtClean="0">
                          <a:latin typeface="Tekton Pro Bold"/>
                          <a:cs typeface="Tekton Pro Bold"/>
                        </a:rPr>
                        <a:t> steel</a:t>
                      </a:r>
                    </a:p>
                    <a:p>
                      <a:pPr>
                        <a:buFont typeface="Arial"/>
                        <a:buChar char="•"/>
                      </a:pPr>
                      <a:r>
                        <a:rPr lang="en-US" sz="1800" baseline="0" dirty="0" smtClean="0">
                          <a:latin typeface="Tekton Pro Bold"/>
                          <a:cs typeface="Tekton Pro Bold"/>
                        </a:rPr>
                        <a:t>Flickering light</a:t>
                      </a:r>
                    </a:p>
                    <a:p>
                      <a:pPr>
                        <a:buFont typeface="Arial"/>
                        <a:buChar char="•"/>
                      </a:pPr>
                      <a:r>
                        <a:rPr lang="en-US" sz="1800" baseline="0" dirty="0" smtClean="0">
                          <a:latin typeface="Tekton Pro Bold"/>
                          <a:cs typeface="Tekton Pro Bold"/>
                        </a:rPr>
                        <a:t>Sheets of rain</a:t>
                      </a:r>
                      <a:endParaRPr lang="en-US" sz="1800" dirty="0">
                        <a:latin typeface="Tekton Pro Bold"/>
                        <a:cs typeface="Tekton Pro Bold"/>
                      </a:endParaRPr>
                    </a:p>
                  </a:txBody>
                  <a:tcPr marT="45714" marB="45714"/>
                </a:tc>
                <a:tc>
                  <a:txBody>
                    <a:bodyPr/>
                    <a:lstStyle/>
                    <a:p>
                      <a:pPr>
                        <a:buFont typeface="Arial"/>
                        <a:buChar char="•"/>
                      </a:pPr>
                      <a:r>
                        <a:rPr lang="en-US" sz="1800" dirty="0" smtClean="0">
                          <a:latin typeface="Tekton Pro Bold"/>
                          <a:cs typeface="Tekton Pro Bold"/>
                        </a:rPr>
                        <a:t> Sour</a:t>
                      </a:r>
                    </a:p>
                    <a:p>
                      <a:pPr>
                        <a:buFont typeface="Arial"/>
                        <a:buChar char="•"/>
                      </a:pPr>
                      <a:r>
                        <a:rPr lang="en-US" sz="1800" dirty="0" smtClean="0">
                          <a:latin typeface="Tekton Pro Bold"/>
                          <a:cs typeface="Tekton Pro Bold"/>
                        </a:rPr>
                        <a:t> Acrid</a:t>
                      </a:r>
                    </a:p>
                    <a:p>
                      <a:pPr>
                        <a:buFont typeface="Arial"/>
                        <a:buChar char="•"/>
                      </a:pPr>
                      <a:r>
                        <a:rPr lang="en-US" sz="1800" dirty="0" smtClean="0">
                          <a:latin typeface="Tekton Pro Bold"/>
                          <a:cs typeface="Tekton Pro Bold"/>
                        </a:rPr>
                        <a:t> Heavy scent</a:t>
                      </a:r>
                      <a:endParaRPr lang="en-US" sz="1800" dirty="0">
                        <a:latin typeface="Tekton Pro Bold"/>
                        <a:cs typeface="Tekton Pro Bold"/>
                      </a:endParaRPr>
                    </a:p>
                  </a:txBody>
                  <a:tcPr marT="45714" marB="45714"/>
                </a:tc>
                <a:tc>
                  <a:txBody>
                    <a:bodyPr/>
                    <a:lstStyle/>
                    <a:p>
                      <a:pPr>
                        <a:buFont typeface="Arial"/>
                        <a:buChar char="•"/>
                      </a:pPr>
                      <a:r>
                        <a:rPr lang="en-US" sz="1800" dirty="0" smtClean="0">
                          <a:latin typeface="Tekton Pro Bold"/>
                          <a:cs typeface="Tekton Pro Bold"/>
                        </a:rPr>
                        <a:t> Vinegar</a:t>
                      </a:r>
                    </a:p>
                    <a:p>
                      <a:pPr>
                        <a:buFont typeface="Arial"/>
                        <a:buChar char="•"/>
                      </a:pPr>
                      <a:r>
                        <a:rPr lang="en-US" sz="1800" dirty="0" smtClean="0">
                          <a:latin typeface="Tekton Pro Bold"/>
                          <a:cs typeface="Tekton Pro Bold"/>
                        </a:rPr>
                        <a:t> Sickly sweet</a:t>
                      </a:r>
                      <a:endParaRPr lang="en-US" sz="1800" dirty="0">
                        <a:latin typeface="Tekton Pro Bold"/>
                        <a:cs typeface="Tekton Pro Bold"/>
                      </a:endParaRPr>
                    </a:p>
                  </a:txBody>
                  <a:tcPr marT="45714" marB="45714"/>
                </a:tc>
                <a:tc>
                  <a:txBody>
                    <a:bodyPr/>
                    <a:lstStyle/>
                    <a:p>
                      <a:pPr>
                        <a:buFont typeface="Arial"/>
                        <a:buChar char="•"/>
                      </a:pPr>
                      <a:r>
                        <a:rPr lang="en-US" sz="1800" dirty="0" smtClean="0">
                          <a:latin typeface="Tekton Pro Bold"/>
                          <a:cs typeface="Tekton Pro Bold"/>
                        </a:rPr>
                        <a:t> Discordant music</a:t>
                      </a:r>
                    </a:p>
                    <a:p>
                      <a:pPr>
                        <a:buFont typeface="Arial"/>
                        <a:buChar char="•"/>
                      </a:pPr>
                      <a:r>
                        <a:rPr lang="en-US" sz="1800" baseline="0" dirty="0" smtClean="0">
                          <a:latin typeface="Tekton Pro Bold"/>
                          <a:cs typeface="Tekton Pro Bold"/>
                        </a:rPr>
                        <a:t> High or low pitched sound</a:t>
                      </a:r>
                    </a:p>
                    <a:p>
                      <a:pPr>
                        <a:buFont typeface="Arial"/>
                        <a:buChar char="•"/>
                      </a:pPr>
                      <a:r>
                        <a:rPr lang="en-US" sz="1800" baseline="0" dirty="0" smtClean="0">
                          <a:latin typeface="Tekton Pro Bold"/>
                          <a:cs typeface="Tekton Pro Bold"/>
                        </a:rPr>
                        <a:t>Rumbling thunder</a:t>
                      </a:r>
                    </a:p>
                    <a:p>
                      <a:pPr>
                        <a:buFont typeface="Arial"/>
                        <a:buChar char="•"/>
                      </a:pPr>
                      <a:r>
                        <a:rPr lang="en-US" sz="1800" baseline="0" dirty="0" smtClean="0">
                          <a:latin typeface="Tekton Pro Bold"/>
                          <a:cs typeface="Tekton Pro Bold"/>
                        </a:rPr>
                        <a:t>Rasping sound</a:t>
                      </a:r>
                      <a:endParaRPr lang="en-US" sz="1800" dirty="0">
                        <a:latin typeface="Tekton Pro Bold"/>
                        <a:cs typeface="Tekton Pro Bold"/>
                      </a:endParaRPr>
                    </a:p>
                  </a:txBody>
                  <a:tcPr marT="45714" marB="45714"/>
                </a:tc>
                <a:tc>
                  <a:txBody>
                    <a:bodyPr/>
                    <a:lstStyle/>
                    <a:p>
                      <a:pPr>
                        <a:buFont typeface="Arial"/>
                        <a:buChar char="•"/>
                      </a:pPr>
                      <a:r>
                        <a:rPr lang="en-US" sz="1800" dirty="0" smtClean="0">
                          <a:latin typeface="Tekton Pro Bold"/>
                          <a:cs typeface="Tekton Pro Bold"/>
                        </a:rPr>
                        <a:t> Hard textures</a:t>
                      </a:r>
                    </a:p>
                    <a:p>
                      <a:pPr>
                        <a:buFont typeface="Arial"/>
                        <a:buChar char="•"/>
                      </a:pPr>
                      <a:r>
                        <a:rPr lang="en-US" sz="1800" baseline="0" dirty="0" smtClean="0">
                          <a:latin typeface="Tekton Pro Bold"/>
                          <a:cs typeface="Tekton Pro Bold"/>
                        </a:rPr>
                        <a:t> Extreme temperature</a:t>
                      </a:r>
                    </a:p>
                    <a:p>
                      <a:pPr>
                        <a:buFont typeface="Arial"/>
                        <a:buChar char="•"/>
                      </a:pPr>
                      <a:r>
                        <a:rPr lang="en-US" sz="1800" baseline="0" dirty="0" smtClean="0">
                          <a:latin typeface="Tekton Pro Bold"/>
                          <a:cs typeface="Tekton Pro Bold"/>
                        </a:rPr>
                        <a:t> Scratchy coarse textures</a:t>
                      </a:r>
                    </a:p>
                    <a:p>
                      <a:pPr>
                        <a:buFont typeface="Arial"/>
                        <a:buChar char="•"/>
                      </a:pPr>
                      <a:r>
                        <a:rPr lang="en-US" sz="1800" baseline="0" dirty="0" smtClean="0">
                          <a:latin typeface="Tekton Pro Bold"/>
                          <a:cs typeface="Tekton Pro Bold"/>
                        </a:rPr>
                        <a:t>Cold steel of a school bench</a:t>
                      </a:r>
                    </a:p>
                    <a:p>
                      <a:pPr>
                        <a:buFont typeface="Arial"/>
                        <a:buChar char="•"/>
                      </a:pPr>
                      <a:r>
                        <a:rPr lang="en-US" sz="1800" baseline="0" dirty="0" smtClean="0">
                          <a:latin typeface="Tekton Pro Bold"/>
                          <a:cs typeface="Tekton Pro Bold"/>
                        </a:rPr>
                        <a:t>Raised goosebumps</a:t>
                      </a:r>
                      <a:endParaRPr lang="en-US" sz="1800" dirty="0">
                        <a:latin typeface="Tekton Pro Bold"/>
                        <a:cs typeface="Tekton Pro Bold"/>
                      </a:endParaRPr>
                    </a:p>
                  </a:txBody>
                  <a:tcPr marT="45714" marB="45714"/>
                </a:tc>
              </a:tr>
            </a:tbl>
          </a:graphicData>
        </a:graphic>
      </p:graphicFrame>
      <p:sp>
        <p:nvSpPr>
          <p:cNvPr id="6" name="Title 5"/>
          <p:cNvSpPr>
            <a:spLocks noGrp="1"/>
          </p:cNvSpPr>
          <p:nvPr>
            <p:ph type="title"/>
          </p:nvPr>
        </p:nvSpPr>
        <p:spPr>
          <a:xfrm>
            <a:off x="457200" y="274638"/>
            <a:ext cx="8153400" cy="715962"/>
          </a:xfrm>
          <a:solidFill>
            <a:schemeClr val="tx2">
              <a:lumMod val="60000"/>
              <a:lumOff val="40000"/>
            </a:schemeClr>
          </a:solidFill>
          <a:ln>
            <a:solidFill>
              <a:schemeClr val="tx1"/>
            </a:solidFill>
          </a:ln>
        </p:spPr>
        <p:txBody>
          <a:bodyPr rtlCol="0">
            <a:noAutofit/>
          </a:bodyPr>
          <a:lstStyle/>
          <a:p>
            <a:pPr eaLnBrk="1" fontAlgn="auto" hangingPunct="1">
              <a:spcAft>
                <a:spcPts val="0"/>
              </a:spcAft>
              <a:defRPr/>
            </a:pPr>
            <a:r>
              <a:rPr lang="en-US" sz="4800" b="1" dirty="0" smtClean="0">
                <a:solidFill>
                  <a:schemeClr val="bg1"/>
                </a:solidFill>
              </a:rPr>
              <a:t>The Senses</a:t>
            </a:r>
            <a:endParaRPr lang="en-US" sz="4800" b="1" dirty="0">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28600" y="274638"/>
            <a:ext cx="4191000" cy="1143000"/>
          </a:xfrm>
          <a:solidFill>
            <a:srgbClr val="C00000"/>
          </a:solidFill>
          <a:ln>
            <a:solidFill>
              <a:schemeClr val="tx1"/>
            </a:solidFill>
            <a:miter lim="800000"/>
            <a:headEnd/>
            <a:tailEnd/>
          </a:ln>
        </p:spPr>
        <p:txBody>
          <a:bodyPr/>
          <a:lstStyle/>
          <a:p>
            <a:pPr eaLnBrk="1" hangingPunct="1"/>
            <a:r>
              <a:rPr lang="en-US" sz="5400" b="1" smtClean="0">
                <a:solidFill>
                  <a:schemeClr val="bg1"/>
                </a:solidFill>
              </a:rPr>
              <a:t>Character</a:t>
            </a:r>
          </a:p>
        </p:txBody>
      </p:sp>
      <p:sp>
        <p:nvSpPr>
          <p:cNvPr id="3" name="Content Placeholder 2"/>
          <p:cNvSpPr>
            <a:spLocks noGrp="1"/>
          </p:cNvSpPr>
          <p:nvPr>
            <p:ph idx="1"/>
          </p:nvPr>
        </p:nvSpPr>
        <p:spPr>
          <a:xfrm>
            <a:off x="228600" y="1600200"/>
            <a:ext cx="4191000" cy="4953000"/>
          </a:xfrm>
        </p:spPr>
        <p:txBody>
          <a:bodyPr rtlCol="0">
            <a:normAutofit fontScale="92500" lnSpcReduction="20000"/>
          </a:bodyPr>
          <a:lstStyle/>
          <a:p>
            <a:pPr eaLnBrk="1" fontAlgn="auto" hangingPunct="1">
              <a:spcAft>
                <a:spcPts val="0"/>
              </a:spcAft>
              <a:buFont typeface="Wingdings" pitchFamily="2" charset="2"/>
              <a:buChar char="§"/>
              <a:defRPr/>
            </a:pPr>
            <a:r>
              <a:rPr lang="en-US" dirty="0" smtClean="0"/>
              <a:t>Portrayal and development of character</a:t>
            </a:r>
          </a:p>
          <a:p>
            <a:pPr eaLnBrk="1" fontAlgn="auto" hangingPunct="1">
              <a:spcAft>
                <a:spcPts val="0"/>
              </a:spcAft>
              <a:buFont typeface="Wingdings" pitchFamily="2" charset="2"/>
              <a:buChar char="§"/>
              <a:defRPr/>
            </a:pPr>
            <a:r>
              <a:rPr lang="en-US" dirty="0" smtClean="0"/>
              <a:t>Idiosyncrasies</a:t>
            </a:r>
          </a:p>
          <a:p>
            <a:pPr eaLnBrk="1" fontAlgn="auto" hangingPunct="1">
              <a:spcAft>
                <a:spcPts val="0"/>
              </a:spcAft>
              <a:buFont typeface="Wingdings" pitchFamily="2" charset="2"/>
              <a:buChar char="§"/>
              <a:defRPr/>
            </a:pPr>
            <a:r>
              <a:rPr lang="en-US" dirty="0" smtClean="0"/>
              <a:t>Talismans</a:t>
            </a:r>
          </a:p>
          <a:p>
            <a:pPr eaLnBrk="1" fontAlgn="auto" hangingPunct="1">
              <a:spcAft>
                <a:spcPts val="0"/>
              </a:spcAft>
              <a:buFont typeface="Wingdings" pitchFamily="2" charset="2"/>
              <a:buChar char="§"/>
              <a:defRPr/>
            </a:pPr>
            <a:r>
              <a:rPr lang="en-US" dirty="0" smtClean="0"/>
              <a:t>How they move and act in the setting</a:t>
            </a:r>
          </a:p>
          <a:p>
            <a:pPr eaLnBrk="1" fontAlgn="auto" hangingPunct="1">
              <a:spcAft>
                <a:spcPts val="0"/>
              </a:spcAft>
              <a:buFont typeface="Wingdings" pitchFamily="2" charset="2"/>
              <a:buChar char="§"/>
              <a:defRPr/>
            </a:pPr>
            <a:r>
              <a:rPr lang="en-US" dirty="0" smtClean="0"/>
              <a:t>Dialogue and voice</a:t>
            </a:r>
          </a:p>
          <a:p>
            <a:pPr eaLnBrk="1" fontAlgn="auto" hangingPunct="1">
              <a:spcAft>
                <a:spcPts val="0"/>
              </a:spcAft>
              <a:buFont typeface="Wingdings" pitchFamily="2" charset="2"/>
              <a:buChar char="§"/>
              <a:defRPr/>
            </a:pPr>
            <a:r>
              <a:rPr lang="en-US" dirty="0" smtClean="0"/>
              <a:t>Relationships</a:t>
            </a:r>
          </a:p>
          <a:p>
            <a:pPr eaLnBrk="1" fontAlgn="auto" hangingPunct="1">
              <a:spcAft>
                <a:spcPts val="0"/>
              </a:spcAft>
              <a:buFont typeface="Wingdings" pitchFamily="2" charset="2"/>
              <a:buChar char="§"/>
              <a:defRPr/>
            </a:pPr>
            <a:r>
              <a:rPr lang="en-US" dirty="0" smtClean="0"/>
              <a:t>Actions</a:t>
            </a:r>
          </a:p>
          <a:p>
            <a:pPr eaLnBrk="1" fontAlgn="auto" hangingPunct="1">
              <a:spcAft>
                <a:spcPts val="0"/>
              </a:spcAft>
              <a:buFont typeface="Wingdings" pitchFamily="2" charset="2"/>
              <a:buChar char="§"/>
              <a:defRPr/>
            </a:pPr>
            <a:r>
              <a:rPr lang="en-US" dirty="0" smtClean="0"/>
              <a:t>Perspectives and values</a:t>
            </a:r>
          </a:p>
          <a:p>
            <a:pPr eaLnBrk="1" fontAlgn="auto" hangingPunct="1">
              <a:spcAft>
                <a:spcPts val="0"/>
              </a:spcAft>
              <a:buFont typeface="Wingdings" pitchFamily="2" charset="2"/>
              <a:buChar char="§"/>
              <a:defRPr/>
            </a:pPr>
            <a:endParaRPr lang="en-US" dirty="0"/>
          </a:p>
        </p:txBody>
      </p:sp>
      <p:pic>
        <p:nvPicPr>
          <p:cNvPr id="28676" name="Picture 5" descr="red_tree_wideweb__470x467,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59325" y="0"/>
            <a:ext cx="43846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267200" cy="715962"/>
          </a:xfrm>
          <a:solidFill>
            <a:schemeClr val="tx2">
              <a:lumMod val="40000"/>
              <a:lumOff val="60000"/>
            </a:schemeClr>
          </a:solidFill>
          <a:ln>
            <a:solidFill>
              <a:schemeClr val="tx1"/>
            </a:solidFill>
          </a:ln>
        </p:spPr>
        <p:txBody>
          <a:bodyPr>
            <a:noAutofit/>
          </a:bodyPr>
          <a:lstStyle/>
          <a:p>
            <a:pPr eaLnBrk="1" hangingPunct="1">
              <a:defRPr/>
            </a:pPr>
            <a:r>
              <a:rPr lang="en-US" b="1" dirty="0" smtClean="0">
                <a:solidFill>
                  <a:schemeClr val="bg1"/>
                </a:solidFill>
              </a:rPr>
              <a:t>Activities</a:t>
            </a:r>
            <a:endParaRPr lang="en-US" b="1" dirty="0">
              <a:solidFill>
                <a:schemeClr val="bg1"/>
              </a:solidFill>
            </a:endParaRPr>
          </a:p>
        </p:txBody>
      </p:sp>
      <p:sp>
        <p:nvSpPr>
          <p:cNvPr id="29699" name="Content Placeholder 2"/>
          <p:cNvSpPr>
            <a:spLocks noGrp="1"/>
          </p:cNvSpPr>
          <p:nvPr>
            <p:ph idx="1"/>
          </p:nvPr>
        </p:nvSpPr>
        <p:spPr>
          <a:xfrm>
            <a:off x="381000" y="1143000"/>
            <a:ext cx="4191000" cy="5334000"/>
          </a:xfrm>
        </p:spPr>
        <p:txBody>
          <a:bodyPr/>
          <a:lstStyle/>
          <a:p>
            <a:pPr eaLnBrk="1" hangingPunct="1">
              <a:buFont typeface="Wingdings" pitchFamily="2" charset="2"/>
              <a:buChar char="§"/>
            </a:pPr>
            <a:r>
              <a:rPr lang="en-US" sz="2000" b="1" smtClean="0"/>
              <a:t>Build your wild self</a:t>
            </a:r>
            <a:r>
              <a:rPr lang="en-US" sz="2000" smtClean="0"/>
              <a:t> (primary): </a:t>
            </a:r>
            <a:r>
              <a:rPr lang="en-US" sz="2000" u="sng" smtClean="0">
                <a:hlinkClick r:id="rId2"/>
              </a:rPr>
              <a:t>http://www.buildyourwildself.com/</a:t>
            </a:r>
            <a:r>
              <a:rPr lang="en-US" sz="2000" smtClean="0"/>
              <a:t> - create a half-human half animal character and download them so that they can become the main character in a narrative or blog story.</a:t>
            </a:r>
          </a:p>
          <a:p>
            <a:pPr eaLnBrk="1" hangingPunct="1">
              <a:buFont typeface="Wingdings" pitchFamily="2" charset="2"/>
              <a:buChar char="§"/>
            </a:pPr>
            <a:r>
              <a:rPr lang="en-US" sz="2000" b="1" smtClean="0"/>
              <a:t>Voki:</a:t>
            </a:r>
            <a:r>
              <a:rPr lang="en-US" sz="2000" smtClean="0"/>
              <a:t> </a:t>
            </a:r>
            <a:r>
              <a:rPr lang="en-US" sz="2000" smtClean="0">
                <a:hlinkClick r:id="rId3"/>
              </a:rPr>
              <a:t>http://www.voki.com/</a:t>
            </a:r>
            <a:r>
              <a:rPr lang="en-US" sz="2000" smtClean="0"/>
              <a:t>  - create an avatar for a blog story or students can play with the crafting of a character. The students can add setting, clothing and even record their character’s voice. </a:t>
            </a:r>
          </a:p>
          <a:p>
            <a:pPr eaLnBrk="1" hangingPunct="1">
              <a:buFont typeface="Wingdings" pitchFamily="2" charset="2"/>
              <a:buChar char="§"/>
            </a:pPr>
            <a:r>
              <a:rPr lang="en-US" sz="2000" b="1" smtClean="0"/>
              <a:t>Podcasts: </a:t>
            </a:r>
            <a:r>
              <a:rPr lang="en-AU" sz="2000" b="1" i="1" smtClean="0"/>
              <a:t>Audacity</a:t>
            </a:r>
            <a:r>
              <a:rPr lang="en-AU" sz="2000" smtClean="0"/>
              <a:t> </a:t>
            </a:r>
            <a:r>
              <a:rPr lang="en-US" sz="2000" u="sng" smtClean="0">
                <a:hlinkClick r:id="rId4"/>
              </a:rPr>
              <a:t>http://www.how-to-podcast-tutorial.com/17-audacity-tutorial.htm</a:t>
            </a:r>
            <a:endParaRPr lang="en-US" sz="2000" smtClean="0"/>
          </a:p>
        </p:txBody>
      </p:sp>
      <p:pic>
        <p:nvPicPr>
          <p:cNvPr id="29700" name="Picture 2" descr="http://www.learning-activities.org/widgets/gallery/web_widgets/communication/vok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0"/>
            <a:ext cx="4343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23850" y="274638"/>
            <a:ext cx="4248150" cy="1066800"/>
          </a:xfrm>
          <a:gradFill rotWithShape="1">
            <a:gsLst>
              <a:gs pos="0">
                <a:srgbClr val="21D6E0"/>
              </a:gs>
              <a:gs pos="75000">
                <a:srgbClr val="0087E6"/>
              </a:gs>
              <a:gs pos="100000">
                <a:srgbClr val="005CBF"/>
              </a:gs>
            </a:gsLst>
            <a:lin ang="13500000"/>
          </a:gradFill>
          <a:ln>
            <a:solidFill>
              <a:schemeClr val="tx1"/>
            </a:solidFill>
            <a:miter lim="800000"/>
            <a:headEnd/>
            <a:tailEnd/>
          </a:ln>
        </p:spPr>
        <p:txBody>
          <a:bodyPr/>
          <a:lstStyle/>
          <a:p>
            <a:pPr eaLnBrk="1" hangingPunct="1"/>
            <a:r>
              <a:rPr lang="en-AU" sz="6000" b="1" smtClean="0">
                <a:solidFill>
                  <a:schemeClr val="bg1"/>
                </a:solidFill>
              </a:rPr>
              <a:t>Dialogue</a:t>
            </a:r>
          </a:p>
        </p:txBody>
      </p:sp>
      <p:sp>
        <p:nvSpPr>
          <p:cNvPr id="40963" name="Content Placeholder 2"/>
          <p:cNvSpPr>
            <a:spLocks noGrp="1"/>
          </p:cNvSpPr>
          <p:nvPr>
            <p:ph idx="1"/>
          </p:nvPr>
        </p:nvSpPr>
        <p:spPr>
          <a:xfrm>
            <a:off x="250825" y="1557338"/>
            <a:ext cx="4392613" cy="5184775"/>
          </a:xfrm>
        </p:spPr>
        <p:txBody>
          <a:bodyPr/>
          <a:lstStyle/>
          <a:p>
            <a:pPr eaLnBrk="1" hangingPunct="1">
              <a:buFont typeface="Wingdings" pitchFamily="2" charset="2"/>
              <a:buChar char="§"/>
              <a:defRPr/>
            </a:pPr>
            <a:r>
              <a:rPr lang="en-AU" sz="2200" b="1" dirty="0"/>
              <a:t>GoAnimate: </a:t>
            </a:r>
            <a:r>
              <a:rPr lang="en-AU" sz="2200" u="sng" dirty="0">
                <a:hlinkClick r:id="rId2"/>
              </a:rPr>
              <a:t>http://goanimate.com/</a:t>
            </a:r>
            <a:r>
              <a:rPr lang="en-AU" sz="2200" dirty="0"/>
              <a:t> </a:t>
            </a:r>
            <a:endParaRPr lang="en-AU" sz="2200" dirty="0" smtClean="0"/>
          </a:p>
          <a:p>
            <a:pPr eaLnBrk="1" hangingPunct="1">
              <a:buFont typeface="Wingdings" pitchFamily="2" charset="2"/>
              <a:buChar char="§"/>
              <a:defRPr/>
            </a:pPr>
            <a:r>
              <a:rPr lang="en-AU" sz="2200" u="sng" dirty="0" smtClean="0">
                <a:hlinkClick r:id="rId3"/>
              </a:rPr>
              <a:t>http://www.makebeliefscomix.com/</a:t>
            </a:r>
            <a:endParaRPr lang="en-AU" sz="2200" dirty="0" smtClean="0"/>
          </a:p>
          <a:p>
            <a:pPr>
              <a:buFont typeface="Wingdings" pitchFamily="2" charset="2"/>
              <a:buChar char="§"/>
              <a:defRPr/>
            </a:pPr>
            <a:r>
              <a:rPr lang="en-AU" sz="2200" b="1" dirty="0"/>
              <a:t>Pixton Comics: </a:t>
            </a:r>
            <a:r>
              <a:rPr lang="en-AU" sz="2200" u="sng" dirty="0">
                <a:hlinkClick r:id="rId4"/>
              </a:rPr>
              <a:t>http://www.pixton.com/uk/home</a:t>
            </a:r>
            <a:r>
              <a:rPr lang="en-AU" sz="2200" dirty="0"/>
              <a:t> </a:t>
            </a:r>
          </a:p>
          <a:p>
            <a:pPr>
              <a:buFont typeface="Wingdings" pitchFamily="2" charset="2"/>
              <a:buChar char="§"/>
              <a:defRPr/>
            </a:pPr>
            <a:r>
              <a:rPr lang="en-AU" sz="2200" u="sng" dirty="0">
                <a:hlinkClick r:id="rId3"/>
              </a:rPr>
              <a:t>http://www.makebeliefscomix.com</a:t>
            </a:r>
            <a:r>
              <a:rPr lang="en-AU" sz="2200" u="sng" dirty="0" smtClean="0">
                <a:hlinkClick r:id="rId3"/>
              </a:rPr>
              <a:t>/</a:t>
            </a:r>
            <a:endParaRPr lang="en-AU" sz="2200" u="sng" dirty="0" smtClean="0"/>
          </a:p>
          <a:p>
            <a:pPr>
              <a:buFont typeface="Wingdings" pitchFamily="2" charset="2"/>
              <a:buChar char="§"/>
              <a:defRPr/>
            </a:pPr>
            <a:r>
              <a:rPr lang="en-AU" sz="2200" b="1" dirty="0" smtClean="0"/>
              <a:t>Toondoo: </a:t>
            </a:r>
            <a:r>
              <a:rPr lang="en-AU" sz="2200" u="sng" dirty="0" smtClean="0">
                <a:hlinkClick r:id="rId5"/>
              </a:rPr>
              <a:t>http</a:t>
            </a:r>
            <a:r>
              <a:rPr lang="en-AU" sz="2200" u="sng" dirty="0">
                <a:hlinkClick r:id="rId5"/>
              </a:rPr>
              <a:t>://</a:t>
            </a:r>
            <a:r>
              <a:rPr lang="en-AU" sz="2200" u="sng" dirty="0" smtClean="0">
                <a:hlinkClick r:id="rId5"/>
              </a:rPr>
              <a:t>www.toondoo.com/Home.toon</a:t>
            </a:r>
            <a:endParaRPr lang="en-AU" sz="2200" dirty="0"/>
          </a:p>
          <a:p>
            <a:pPr>
              <a:buFont typeface="Wingdings" pitchFamily="2" charset="2"/>
              <a:buChar char="§"/>
              <a:defRPr/>
            </a:pPr>
            <a:r>
              <a:rPr lang="en-AU" sz="2200" u="sng" dirty="0">
                <a:hlinkClick r:id="rId6"/>
              </a:rPr>
              <a:t>http://superherosquad.marvel.com/create_your_own_comic</a:t>
            </a:r>
            <a:r>
              <a:rPr lang="en-AU" sz="2200" dirty="0"/>
              <a:t> </a:t>
            </a:r>
            <a:endParaRPr lang="en-AU" sz="2200" dirty="0" smtClean="0"/>
          </a:p>
          <a:p>
            <a:pPr>
              <a:buFont typeface="Wingdings" pitchFamily="2" charset="2"/>
              <a:buChar char="§"/>
              <a:defRPr/>
            </a:pPr>
            <a:r>
              <a:rPr lang="en-AU" sz="2200" b="1" dirty="0" smtClean="0"/>
              <a:t>Animoto</a:t>
            </a:r>
            <a:r>
              <a:rPr lang="en-AU" sz="2200" dirty="0" smtClean="0"/>
              <a:t>: </a:t>
            </a:r>
            <a:r>
              <a:rPr lang="en-AU" sz="2200" u="sng" dirty="0">
                <a:hlinkClick r:id="rId7"/>
              </a:rPr>
              <a:t>http://animoto.com/</a:t>
            </a:r>
            <a:r>
              <a:rPr lang="en-AU" sz="2200" dirty="0"/>
              <a:t> </a:t>
            </a:r>
          </a:p>
          <a:p>
            <a:pPr marL="0" indent="0">
              <a:buFont typeface="Arial" charset="0"/>
              <a:buNone/>
              <a:defRPr/>
            </a:pPr>
            <a:endParaRPr lang="en-AU" sz="2000" dirty="0"/>
          </a:p>
          <a:p>
            <a:pPr eaLnBrk="1" hangingPunct="1">
              <a:buFont typeface="Arial" charset="0"/>
              <a:buChar char="•"/>
              <a:defRPr/>
            </a:pPr>
            <a:endParaRPr lang="en-AU" dirty="0" smtClean="0"/>
          </a:p>
        </p:txBody>
      </p:sp>
      <p:pic>
        <p:nvPicPr>
          <p:cNvPr id="30724"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91088" y="-19050"/>
            <a:ext cx="4252912" cy="308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5"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02200" y="3068638"/>
            <a:ext cx="4216400" cy="3789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274638"/>
            <a:ext cx="4267200" cy="944562"/>
          </a:xfrm>
          <a:solidFill>
            <a:schemeClr val="tx1"/>
          </a:solidFill>
          <a:ln>
            <a:solidFill>
              <a:schemeClr val="tx1"/>
            </a:solidFill>
            <a:miter lim="800000"/>
            <a:headEnd/>
            <a:tailEnd/>
          </a:ln>
        </p:spPr>
        <p:txBody>
          <a:bodyPr/>
          <a:lstStyle/>
          <a:p>
            <a:pPr eaLnBrk="1" hangingPunct="1"/>
            <a:r>
              <a:rPr lang="en-US" sz="4800" b="1" smtClean="0">
                <a:solidFill>
                  <a:schemeClr val="bg1"/>
                </a:solidFill>
              </a:rPr>
              <a:t>Vocabulary</a:t>
            </a:r>
          </a:p>
        </p:txBody>
      </p:sp>
      <p:sp>
        <p:nvSpPr>
          <p:cNvPr id="31747" name="Content Placeholder 2"/>
          <p:cNvSpPr>
            <a:spLocks noGrp="1"/>
          </p:cNvSpPr>
          <p:nvPr>
            <p:ph idx="1"/>
          </p:nvPr>
        </p:nvSpPr>
        <p:spPr>
          <a:xfrm>
            <a:off x="304800" y="1371600"/>
            <a:ext cx="4267200" cy="5105400"/>
          </a:xfrm>
        </p:spPr>
        <p:txBody>
          <a:bodyPr/>
          <a:lstStyle/>
          <a:p>
            <a:pPr eaLnBrk="1" hangingPunct="1">
              <a:buFont typeface="Wingdings" pitchFamily="2" charset="2"/>
              <a:buChar char="§"/>
            </a:pPr>
            <a:r>
              <a:rPr lang="en-US" sz="3300" b="1" smtClean="0"/>
              <a:t>Range &amp; precision of language choices</a:t>
            </a:r>
          </a:p>
          <a:p>
            <a:pPr eaLnBrk="1" hangingPunct="1">
              <a:buFont typeface="Wingdings" pitchFamily="2" charset="2"/>
              <a:buChar char="§"/>
            </a:pPr>
            <a:r>
              <a:rPr lang="en-US" sz="3300" b="1" smtClean="0"/>
              <a:t>Sophisticated: </a:t>
            </a:r>
            <a:r>
              <a:rPr lang="en-US" sz="3300" smtClean="0"/>
              <a:t>effective figurative and sound devices, powerful verbs, adverbs and adjectives, reflects the genre</a:t>
            </a:r>
          </a:p>
        </p:txBody>
      </p:sp>
      <p:pic>
        <p:nvPicPr>
          <p:cNvPr id="317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913" y="0"/>
            <a:ext cx="4383087"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7" descr="word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810000"/>
            <a:ext cx="43434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gradFill>
            <a:gsLst>
              <a:gs pos="10400">
                <a:srgbClr val="FFC000"/>
              </a:gs>
              <a:gs pos="0">
                <a:srgbClr val="7030A0"/>
              </a:gs>
              <a:gs pos="39999">
                <a:srgbClr val="0A128C"/>
              </a:gs>
              <a:gs pos="70000">
                <a:srgbClr val="181CC7"/>
              </a:gs>
              <a:gs pos="88000">
                <a:srgbClr val="7005D4"/>
              </a:gs>
              <a:gs pos="100000">
                <a:schemeClr val="tx1"/>
              </a:gs>
            </a:gsLst>
            <a:lin ang="5400000" scaled="0"/>
          </a:gradFill>
          <a:ln>
            <a:solidFill>
              <a:schemeClr val="tx1"/>
            </a:solidFill>
          </a:ln>
        </p:spPr>
        <p:txBody>
          <a:bodyPr/>
          <a:lstStyle/>
          <a:p>
            <a:pPr eaLnBrk="1" hangingPunct="1">
              <a:defRPr/>
            </a:pPr>
            <a:r>
              <a:rPr lang="en-AU" sz="6000" b="1" dirty="0" smtClean="0">
                <a:solidFill>
                  <a:schemeClr val="bg1"/>
                </a:solidFill>
              </a:rPr>
              <a:t>Syllabus Requirements</a:t>
            </a:r>
          </a:p>
        </p:txBody>
      </p:sp>
      <p:sp>
        <p:nvSpPr>
          <p:cNvPr id="5123" name="Content Placeholder 2"/>
          <p:cNvSpPr>
            <a:spLocks noGrp="1"/>
          </p:cNvSpPr>
          <p:nvPr>
            <p:ph idx="1"/>
          </p:nvPr>
        </p:nvSpPr>
        <p:spPr>
          <a:xfrm>
            <a:off x="457200" y="1600200"/>
            <a:ext cx="8229600" cy="4852988"/>
          </a:xfrm>
        </p:spPr>
        <p:txBody>
          <a:bodyPr/>
          <a:lstStyle/>
          <a:p>
            <a:pPr>
              <a:buFont typeface="Wingdings" pitchFamily="2" charset="2"/>
              <a:buChar char="§"/>
            </a:pPr>
            <a:r>
              <a:rPr lang="en-AU" sz="2800" i="1" smtClean="0"/>
              <a:t>“Learning to write and represent for a variety of creative, personal, academic and functional purposes will help pupils to express themselves, facilitate learning in school and communicate effectively with others.”</a:t>
            </a:r>
          </a:p>
          <a:p>
            <a:pPr>
              <a:buFont typeface="Wingdings" pitchFamily="2" charset="2"/>
              <a:buChar char="§"/>
            </a:pPr>
            <a:r>
              <a:rPr lang="en-US" sz="2800" i="1" smtClean="0"/>
              <a:t>“extensive opportunities for pupils to engage in sustained, authentic and creative writing and/ or representation of texts” </a:t>
            </a:r>
          </a:p>
          <a:p>
            <a:pPr eaLnBrk="1" hangingPunct="1">
              <a:buFont typeface="Wingdings" pitchFamily="2" charset="2"/>
              <a:buChar char="§"/>
            </a:pPr>
            <a:r>
              <a:rPr lang="en-US" sz="2800" i="1" smtClean="0"/>
              <a:t>“opportunities for pupils to be exposed to and engage in producing a variety of multimodal texts to represent ideas </a:t>
            </a:r>
            <a:r>
              <a:rPr lang="en-AU" sz="2800" i="1" smtClean="0"/>
              <a:t>effectively and with impact”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114800" cy="792162"/>
          </a:xfrm>
          <a:solidFill>
            <a:schemeClr val="tx2">
              <a:lumMod val="60000"/>
              <a:lumOff val="40000"/>
            </a:schemeClr>
          </a:solidFill>
          <a:ln>
            <a:solidFill>
              <a:schemeClr val="tx1"/>
            </a:solidFill>
          </a:ln>
        </p:spPr>
        <p:txBody>
          <a:bodyPr>
            <a:noAutofit/>
          </a:bodyPr>
          <a:lstStyle/>
          <a:p>
            <a:pPr eaLnBrk="1" hangingPunct="1">
              <a:defRPr/>
            </a:pPr>
            <a:r>
              <a:rPr lang="en-US" sz="4800" b="1" dirty="0" smtClean="0">
                <a:solidFill>
                  <a:schemeClr val="bg1"/>
                </a:solidFill>
              </a:rPr>
              <a:t>Activities</a:t>
            </a:r>
            <a:endParaRPr lang="en-US" sz="4800" b="1" dirty="0">
              <a:solidFill>
                <a:schemeClr val="bg1"/>
              </a:solidFill>
            </a:endParaRPr>
          </a:p>
        </p:txBody>
      </p:sp>
      <p:sp>
        <p:nvSpPr>
          <p:cNvPr id="3" name="Content Placeholder 2"/>
          <p:cNvSpPr>
            <a:spLocks noGrp="1"/>
          </p:cNvSpPr>
          <p:nvPr>
            <p:ph idx="1"/>
          </p:nvPr>
        </p:nvSpPr>
        <p:spPr>
          <a:xfrm>
            <a:off x="304800" y="1219200"/>
            <a:ext cx="4114800" cy="5257800"/>
          </a:xfrm>
        </p:spPr>
        <p:txBody>
          <a:bodyPr>
            <a:normAutofit fontScale="70000" lnSpcReduction="20000"/>
          </a:bodyPr>
          <a:lstStyle/>
          <a:p>
            <a:pPr eaLnBrk="1" hangingPunct="1">
              <a:buFont typeface="Wingdings" pitchFamily="2" charset="2"/>
              <a:buChar char="§"/>
              <a:defRPr/>
            </a:pPr>
            <a:r>
              <a:rPr lang="en-US" sz="3400" b="1" dirty="0" smtClean="0"/>
              <a:t>Glossary: </a:t>
            </a:r>
            <a:r>
              <a:rPr lang="en-US" sz="3400" dirty="0" smtClean="0"/>
              <a:t>for each task or unit of work</a:t>
            </a:r>
          </a:p>
          <a:p>
            <a:pPr eaLnBrk="1" hangingPunct="1">
              <a:buFont typeface="Wingdings" pitchFamily="2" charset="2"/>
              <a:buChar char="§"/>
              <a:defRPr/>
            </a:pPr>
            <a:r>
              <a:rPr lang="en-US" sz="3400" b="1" dirty="0" smtClean="0"/>
              <a:t>Grammar Skills:</a:t>
            </a:r>
            <a:r>
              <a:rPr lang="en-US" sz="3400" dirty="0" smtClean="0"/>
              <a:t> </a:t>
            </a:r>
            <a:r>
              <a:rPr lang="en-US" sz="3400" u="sng" dirty="0" smtClean="0">
                <a:hlinkClick r:id="rId2"/>
              </a:rPr>
              <a:t>http://www.bbc.co.uk/skillswise/words/grammar/</a:t>
            </a:r>
            <a:endParaRPr lang="en-US" sz="3400" dirty="0" smtClean="0"/>
          </a:p>
          <a:p>
            <a:pPr eaLnBrk="1" hangingPunct="1">
              <a:buFont typeface="Wingdings" pitchFamily="2" charset="2"/>
              <a:buChar char="§"/>
              <a:defRPr/>
            </a:pPr>
            <a:r>
              <a:rPr lang="en-US" sz="3400" b="1" dirty="0" smtClean="0"/>
              <a:t>Grammar Monster</a:t>
            </a:r>
            <a:r>
              <a:rPr lang="en-US" sz="3400" dirty="0" smtClean="0"/>
              <a:t>: </a:t>
            </a:r>
            <a:r>
              <a:rPr lang="en-US" sz="3400" u="sng" dirty="0" smtClean="0">
                <a:hlinkClick r:id="rId3"/>
              </a:rPr>
              <a:t>http://www.grammar-monster.com/index.html</a:t>
            </a:r>
            <a:endParaRPr lang="en-US" sz="3400" u="sng" dirty="0" smtClean="0"/>
          </a:p>
          <a:p>
            <a:pPr eaLnBrk="1" hangingPunct="1">
              <a:buFont typeface="Wingdings" pitchFamily="2" charset="2"/>
              <a:buChar char="§"/>
              <a:defRPr/>
            </a:pPr>
            <a:r>
              <a:rPr lang="en-AU" sz="3600" dirty="0" smtClean="0"/>
              <a:t>Cyber Grammar: </a:t>
            </a:r>
            <a:r>
              <a:rPr lang="en-AU" sz="3600" u="sng" dirty="0" smtClean="0">
                <a:hlinkClick r:id="rId4"/>
              </a:rPr>
              <a:t>http://www.cybergrammar.co.uk/index.php</a:t>
            </a:r>
            <a:endParaRPr lang="en-US" sz="3400" dirty="0" smtClean="0"/>
          </a:p>
          <a:p>
            <a:pPr eaLnBrk="1" hangingPunct="1">
              <a:buFont typeface="Wingdings" pitchFamily="2" charset="2"/>
              <a:buChar char="§"/>
              <a:defRPr/>
            </a:pPr>
            <a:r>
              <a:rPr lang="en-US" sz="3400" b="1" dirty="0" smtClean="0"/>
              <a:t>Visuword:</a:t>
            </a:r>
            <a:r>
              <a:rPr lang="en-US" sz="3400" dirty="0" smtClean="0"/>
              <a:t>  </a:t>
            </a:r>
            <a:r>
              <a:rPr lang="en-US" sz="3400" u="sng" dirty="0" smtClean="0">
                <a:hlinkClick r:id="rId5"/>
              </a:rPr>
              <a:t>http://www.visuwords.com/</a:t>
            </a:r>
            <a:r>
              <a:rPr lang="en-US" sz="3400" dirty="0" smtClean="0"/>
              <a:t> - a beautiful online thesaurus to find more effective synonyms.</a:t>
            </a:r>
          </a:p>
          <a:p>
            <a:pPr eaLnBrk="1" hangingPunct="1">
              <a:buFont typeface="Arial" charset="0"/>
              <a:buNone/>
              <a:defRPr/>
            </a:pPr>
            <a:endParaRPr lang="en-US" dirty="0" smtClean="0"/>
          </a:p>
          <a:p>
            <a:pPr eaLnBrk="1" hangingPunct="1">
              <a:buFont typeface="Arial" charset="0"/>
              <a:buNone/>
              <a:defRPr/>
            </a:pPr>
            <a:endParaRPr lang="en-US" dirty="0"/>
          </a:p>
        </p:txBody>
      </p:sp>
      <p:pic>
        <p:nvPicPr>
          <p:cNvPr id="32772" name="Picture 2" descr="http://www.orono.u87.k12.me.us/Images/visuwor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0"/>
            <a:ext cx="4495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4" descr="http://calibrary.edublogs.org/files/2009/12/visuwords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8200" y="1752600"/>
            <a:ext cx="44958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91513" cy="1020762"/>
          </a:xfrm>
          <a:gradFill rotWithShape="0">
            <a:gsLst>
              <a:gs pos="0">
                <a:srgbClr val="0A128C"/>
              </a:gs>
              <a:gs pos="50000">
                <a:srgbClr val="7005D4"/>
              </a:gs>
              <a:gs pos="54160">
                <a:srgbClr val="5E0AD1"/>
              </a:gs>
              <a:gs pos="70000">
                <a:srgbClr val="181CC7"/>
              </a:gs>
              <a:gs pos="100000">
                <a:srgbClr val="8C3D91"/>
              </a:gs>
            </a:gsLst>
            <a:lin ang="5400000"/>
          </a:gradFill>
          <a:ln>
            <a:solidFill>
              <a:schemeClr val="tx1"/>
            </a:solidFill>
            <a:miter lim="800000"/>
            <a:headEnd/>
            <a:tailEnd/>
          </a:ln>
        </p:spPr>
        <p:txBody>
          <a:bodyPr/>
          <a:lstStyle/>
          <a:p>
            <a:pPr eaLnBrk="1" hangingPunct="1"/>
            <a:r>
              <a:rPr lang="en-US" sz="4800" b="1" smtClean="0">
                <a:solidFill>
                  <a:schemeClr val="bg1"/>
                </a:solidFill>
              </a:rPr>
              <a:t>Paragraphing &amp; Sentences</a:t>
            </a:r>
          </a:p>
        </p:txBody>
      </p:sp>
      <p:sp>
        <p:nvSpPr>
          <p:cNvPr id="3" name="Content Placeholder 2"/>
          <p:cNvSpPr>
            <a:spLocks noGrp="1"/>
          </p:cNvSpPr>
          <p:nvPr>
            <p:ph idx="1"/>
          </p:nvPr>
        </p:nvSpPr>
        <p:spPr>
          <a:xfrm>
            <a:off x="457200" y="1524000"/>
            <a:ext cx="8153400" cy="4876800"/>
          </a:xfrm>
        </p:spPr>
        <p:txBody>
          <a:bodyPr rtlCol="0">
            <a:normAutofit fontScale="92500" lnSpcReduction="10000"/>
          </a:bodyPr>
          <a:lstStyle/>
          <a:p>
            <a:pPr eaLnBrk="1" fontAlgn="auto" hangingPunct="1">
              <a:spcAft>
                <a:spcPts val="0"/>
              </a:spcAft>
              <a:buFont typeface="Arial" pitchFamily="34" charset="0"/>
              <a:buNone/>
              <a:defRPr/>
            </a:pPr>
            <a:r>
              <a:rPr lang="en-US" b="1" dirty="0" smtClean="0"/>
              <a:t>Paragraphing: </a:t>
            </a:r>
          </a:p>
          <a:p>
            <a:pPr eaLnBrk="1" fontAlgn="auto" hangingPunct="1">
              <a:spcAft>
                <a:spcPts val="0"/>
              </a:spcAft>
              <a:buFont typeface="Wingdings" pitchFamily="2" charset="2"/>
              <a:buChar char="§"/>
              <a:defRPr/>
            </a:pPr>
            <a:r>
              <a:rPr lang="en-US" b="1" dirty="0" smtClean="0"/>
              <a:t>Segmenting of narrative</a:t>
            </a:r>
          </a:p>
          <a:p>
            <a:pPr eaLnBrk="1" fontAlgn="auto" hangingPunct="1">
              <a:spcAft>
                <a:spcPts val="0"/>
              </a:spcAft>
              <a:buFont typeface="Wingdings" pitchFamily="2" charset="2"/>
              <a:buChar char="§"/>
              <a:defRPr/>
            </a:pPr>
            <a:r>
              <a:rPr lang="en-US" b="1" dirty="0" smtClean="0"/>
              <a:t>Sophisticated: </a:t>
            </a:r>
            <a:r>
              <a:rPr lang="en-US" dirty="0" smtClean="0"/>
              <a:t>Deliberately drives the pace, topic sentences, varying paragraph length such as a single sentence paragraph</a:t>
            </a:r>
          </a:p>
          <a:p>
            <a:pPr eaLnBrk="1" fontAlgn="auto" hangingPunct="1">
              <a:spcAft>
                <a:spcPts val="0"/>
              </a:spcAft>
              <a:buFont typeface="Arial" pitchFamily="34" charset="0"/>
              <a:buNone/>
              <a:defRPr/>
            </a:pPr>
            <a:r>
              <a:rPr lang="en-US" b="1" dirty="0" smtClean="0"/>
              <a:t>Sentences:</a:t>
            </a:r>
          </a:p>
          <a:p>
            <a:pPr eaLnBrk="1" fontAlgn="auto" hangingPunct="1">
              <a:spcAft>
                <a:spcPts val="0"/>
              </a:spcAft>
              <a:buFont typeface="Wingdings" pitchFamily="2" charset="2"/>
              <a:buChar char="§"/>
              <a:defRPr/>
            </a:pPr>
            <a:r>
              <a:rPr lang="en-US" b="1" dirty="0" smtClean="0"/>
              <a:t>Sound and meaningful </a:t>
            </a:r>
          </a:p>
          <a:p>
            <a:pPr eaLnBrk="1" fontAlgn="auto" hangingPunct="1">
              <a:spcAft>
                <a:spcPts val="0"/>
              </a:spcAft>
              <a:buFont typeface="Wingdings" pitchFamily="2" charset="2"/>
              <a:buChar char="§"/>
              <a:defRPr/>
            </a:pPr>
            <a:r>
              <a:rPr lang="en-US" b="1" dirty="0" smtClean="0"/>
              <a:t>Sophisticated: </a:t>
            </a:r>
            <a:r>
              <a:rPr lang="en-US" dirty="0" smtClean="0"/>
              <a:t>lexical density and variety of beginnings and length, such as: complex, simple, compound sentences </a:t>
            </a:r>
          </a:p>
          <a:p>
            <a:pPr eaLnBrk="1" fontAlgn="auto" hangingPunct="1">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419600" cy="868362"/>
          </a:xfrm>
          <a:solidFill>
            <a:schemeClr val="accent6">
              <a:lumMod val="75000"/>
            </a:schemeClr>
          </a:solidFill>
          <a:ln>
            <a:solidFill>
              <a:schemeClr val="tx1"/>
            </a:solidFill>
          </a:ln>
        </p:spPr>
        <p:txBody>
          <a:bodyPr>
            <a:normAutofit/>
          </a:bodyPr>
          <a:lstStyle/>
          <a:p>
            <a:pPr eaLnBrk="1" hangingPunct="1">
              <a:defRPr/>
            </a:pPr>
            <a:r>
              <a:rPr lang="en-US" sz="3400" b="1" dirty="0" smtClean="0"/>
              <a:t>Tapping into Imagery</a:t>
            </a:r>
            <a:endParaRPr lang="en-US" sz="3400" b="1" dirty="0"/>
          </a:p>
        </p:txBody>
      </p:sp>
      <p:sp>
        <p:nvSpPr>
          <p:cNvPr id="3" name="Content Placeholder 2"/>
          <p:cNvSpPr>
            <a:spLocks noGrp="1"/>
          </p:cNvSpPr>
          <p:nvPr>
            <p:ph idx="1"/>
          </p:nvPr>
        </p:nvSpPr>
        <p:spPr>
          <a:xfrm>
            <a:off x="381000" y="1295400"/>
            <a:ext cx="4343400" cy="5257800"/>
          </a:xfrm>
        </p:spPr>
        <p:txBody>
          <a:bodyPr>
            <a:normAutofit fontScale="70000" lnSpcReduction="20000"/>
          </a:bodyPr>
          <a:lstStyle/>
          <a:p>
            <a:pPr eaLnBrk="1" hangingPunct="1">
              <a:buFont typeface="Wingdings" pitchFamily="2" charset="2"/>
              <a:buChar char="§"/>
              <a:defRPr/>
            </a:pPr>
            <a:r>
              <a:rPr lang="en-US" sz="3300" b="1" dirty="0" smtClean="0"/>
              <a:t>Inanimate Alice:</a:t>
            </a:r>
            <a:r>
              <a:rPr lang="en-US" sz="3300" dirty="0" smtClean="0"/>
              <a:t> </a:t>
            </a:r>
            <a:r>
              <a:rPr lang="en-US" sz="3300" u="sng" dirty="0" smtClean="0">
                <a:hlinkClick r:id="rId2"/>
              </a:rPr>
              <a:t>http://www.inanimatealice.com/</a:t>
            </a:r>
            <a:r>
              <a:rPr lang="en-US" sz="3300" dirty="0" smtClean="0"/>
              <a:t> - tells the story of Alice, a young girl growing up in the first half of the 21st century in China</a:t>
            </a:r>
          </a:p>
          <a:p>
            <a:pPr eaLnBrk="1" hangingPunct="1">
              <a:buFont typeface="Wingdings" pitchFamily="2" charset="2"/>
              <a:buChar char="§"/>
              <a:defRPr/>
            </a:pPr>
            <a:r>
              <a:rPr lang="en-US" sz="3300" b="1" dirty="0" smtClean="0"/>
              <a:t>Dust Echoes</a:t>
            </a:r>
            <a:r>
              <a:rPr lang="en-US" sz="3300" dirty="0" smtClean="0"/>
              <a:t>: </a:t>
            </a:r>
            <a:r>
              <a:rPr lang="en-US" sz="3300" u="sng" dirty="0" smtClean="0">
                <a:hlinkClick r:id="rId3"/>
              </a:rPr>
              <a:t>http://www.abc.net.au/dustechoes/dustEchoesFlash.htm</a:t>
            </a:r>
            <a:r>
              <a:rPr lang="en-US" sz="3300" dirty="0" smtClean="0"/>
              <a:t> - lyrical animations beautifully illustrated of Aboriginal myths.</a:t>
            </a:r>
          </a:p>
          <a:p>
            <a:pPr eaLnBrk="1" hangingPunct="1">
              <a:buFont typeface="Wingdings" pitchFamily="2" charset="2"/>
              <a:buChar char="§"/>
              <a:defRPr/>
            </a:pPr>
            <a:r>
              <a:rPr lang="en-US" sz="3300" b="1" dirty="0" smtClean="0"/>
              <a:t>State Library of Victoria: Mirror of the World: Books and Ideas: </a:t>
            </a:r>
            <a:r>
              <a:rPr lang="en-US" sz="3300" b="1" dirty="0">
                <a:hlinkClick r:id="rId4"/>
              </a:rPr>
              <a:t>http://www.mirroroftheworld.com.au</a:t>
            </a:r>
            <a:r>
              <a:rPr lang="en-US" sz="3300" b="1" dirty="0" smtClean="0">
                <a:hlinkClick r:id="rId4"/>
              </a:rPr>
              <a:t>/</a:t>
            </a:r>
            <a:r>
              <a:rPr lang="en-US" sz="3300" b="1" dirty="0" smtClean="0"/>
              <a:t> </a:t>
            </a:r>
            <a:r>
              <a:rPr lang="en-US" sz="3300" dirty="0" smtClean="0"/>
              <a:t>- amazing images and extracts from texts to inspire writing.</a:t>
            </a:r>
          </a:p>
          <a:p>
            <a:pPr eaLnBrk="1" hangingPunct="1">
              <a:buFont typeface="Wingdings" pitchFamily="2" charset="2"/>
              <a:buChar char="§"/>
              <a:defRPr/>
            </a:pPr>
            <a:endParaRPr lang="en-US" dirty="0" smtClean="0"/>
          </a:p>
          <a:p>
            <a:pPr eaLnBrk="1" hangingPunct="1">
              <a:buFont typeface="Arial" charset="0"/>
              <a:buNone/>
              <a:defRPr/>
            </a:pPr>
            <a:endParaRPr lang="en-US" dirty="0" smtClean="0"/>
          </a:p>
          <a:p>
            <a:pPr eaLnBrk="1" hangingPunct="1">
              <a:buFont typeface="Arial" charset="0"/>
              <a:buChar char="•"/>
              <a:defRPr/>
            </a:pPr>
            <a:endParaRPr lang="en-US" dirty="0"/>
          </a:p>
        </p:txBody>
      </p:sp>
      <p:pic>
        <p:nvPicPr>
          <p:cNvPr id="34820" name="Picture 2" descr="http://3.bp.blogspot.com/_4usM9jc0CIw/SKFtjQgKYfI/AAAAAAAAAUA/4tuogoG5yrw/s400/ALIC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0"/>
            <a:ext cx="42672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4" descr="http://4.bp.blogspot.com/_neYKlXzA2RU/SKJbj0YsOgI/AAAAAAAAACk/zZuYI9XI1Y8/s400/Dust+Echoe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97438" y="3581400"/>
            <a:ext cx="4246562"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038600" cy="715962"/>
          </a:xfr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a:solidFill>
              <a:schemeClr val="tx1"/>
            </a:solidFill>
          </a:ln>
        </p:spPr>
        <p:txBody>
          <a:bodyPr>
            <a:normAutofit fontScale="90000"/>
          </a:bodyPr>
          <a:lstStyle/>
          <a:p>
            <a:pPr eaLnBrk="1" hangingPunct="1">
              <a:defRPr/>
            </a:pPr>
            <a:r>
              <a:rPr lang="en-US" sz="4800" b="1" dirty="0" smtClean="0"/>
              <a:t>Imagery</a:t>
            </a:r>
            <a:endParaRPr lang="en-US" sz="4800" b="1" dirty="0"/>
          </a:p>
        </p:txBody>
      </p:sp>
      <p:sp>
        <p:nvSpPr>
          <p:cNvPr id="35843" name="Content Placeholder 2"/>
          <p:cNvSpPr>
            <a:spLocks noGrp="1"/>
          </p:cNvSpPr>
          <p:nvPr>
            <p:ph idx="1"/>
          </p:nvPr>
        </p:nvSpPr>
        <p:spPr>
          <a:xfrm>
            <a:off x="304800" y="1219200"/>
            <a:ext cx="3962400" cy="5334000"/>
          </a:xfrm>
        </p:spPr>
        <p:txBody>
          <a:bodyPr/>
          <a:lstStyle/>
          <a:p>
            <a:pPr eaLnBrk="1" hangingPunct="1">
              <a:buFont typeface="Wingdings" pitchFamily="2" charset="2"/>
              <a:buChar char="§"/>
            </a:pPr>
            <a:r>
              <a:rPr lang="en-AU" sz="2600" smtClean="0"/>
              <a:t>Focus on imagery through visual images or film clips</a:t>
            </a:r>
          </a:p>
          <a:p>
            <a:pPr eaLnBrk="1" hangingPunct="1">
              <a:buFont typeface="Wingdings" pitchFamily="2" charset="2"/>
              <a:buChar char="§"/>
            </a:pPr>
            <a:r>
              <a:rPr lang="en-US" sz="2600" smtClean="0"/>
              <a:t>Video clips from Youtube or films: the trailers of films or a short clip from </a:t>
            </a:r>
            <a:r>
              <a:rPr lang="en-US" sz="2600" b="1" smtClean="0"/>
              <a:t>Australian Screen or Film Australia:</a:t>
            </a:r>
            <a:r>
              <a:rPr lang="en-US" sz="2600" smtClean="0"/>
              <a:t> can be used to stimulate writing - Australian Screen: film clips:</a:t>
            </a:r>
            <a:r>
              <a:rPr lang="en-US" sz="2600" u="sng" smtClean="0">
                <a:hlinkClick r:id="rId2"/>
              </a:rPr>
              <a:t> http://aso.gov.au/titles/alpha/A/</a:t>
            </a:r>
            <a:r>
              <a:rPr lang="en-US" sz="2600" smtClean="0"/>
              <a:t> </a:t>
            </a:r>
          </a:p>
        </p:txBody>
      </p:sp>
      <p:pic>
        <p:nvPicPr>
          <p:cNvPr id="3584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91050" y="0"/>
            <a:ext cx="45529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52400" y="142875"/>
            <a:ext cx="3733800" cy="771525"/>
          </a:xfrm>
          <a:solidFill>
            <a:schemeClr val="tx1"/>
          </a:solidFill>
          <a:ln>
            <a:solidFill>
              <a:schemeClr val="tx1"/>
            </a:solidFill>
            <a:miter lim="800000"/>
            <a:headEnd/>
            <a:tailEnd/>
          </a:ln>
          <a:effectLst>
            <a:outerShdw dist="107763" dir="18900000" algn="ctr" rotWithShape="0">
              <a:schemeClr val="bg2">
                <a:alpha val="50000"/>
              </a:schemeClr>
            </a:outerShdw>
          </a:effectLst>
        </p:spPr>
        <p:txBody>
          <a:bodyPr/>
          <a:lstStyle/>
          <a:p>
            <a:pPr eaLnBrk="1" hangingPunct="1"/>
            <a:r>
              <a:rPr lang="en-US" sz="4000" b="1" smtClean="0">
                <a:solidFill>
                  <a:schemeClr val="bg1"/>
                </a:solidFill>
              </a:rPr>
              <a:t>Digital Text</a:t>
            </a:r>
          </a:p>
        </p:txBody>
      </p:sp>
      <p:sp>
        <p:nvSpPr>
          <p:cNvPr id="25603" name="Rectangle 3"/>
          <p:cNvSpPr>
            <a:spLocks noGrp="1" noChangeArrowheads="1"/>
          </p:cNvSpPr>
          <p:nvPr>
            <p:ph type="body" idx="1"/>
          </p:nvPr>
        </p:nvSpPr>
        <p:spPr>
          <a:xfrm>
            <a:off x="228600" y="1066800"/>
            <a:ext cx="3733800" cy="5562600"/>
          </a:xfrm>
        </p:spPr>
        <p:txBody>
          <a:bodyPr>
            <a:normAutofit fontScale="85000" lnSpcReduction="10000"/>
          </a:bodyPr>
          <a:lstStyle/>
          <a:p>
            <a:pPr eaLnBrk="1" hangingPunct="1">
              <a:buFont typeface="Wingdings" pitchFamily="2" charset="2"/>
              <a:buChar char="§"/>
              <a:defRPr/>
            </a:pPr>
            <a:r>
              <a:rPr lang="en-US" sz="2800" dirty="0" smtClean="0"/>
              <a:t>A digital timeline</a:t>
            </a:r>
          </a:p>
          <a:p>
            <a:pPr eaLnBrk="1" hangingPunct="1">
              <a:buFont typeface="Wingdings" pitchFamily="2" charset="2"/>
              <a:buChar char="§"/>
              <a:defRPr/>
            </a:pPr>
            <a:r>
              <a:rPr lang="en-US" sz="2800" dirty="0" smtClean="0">
                <a:hlinkClick r:id="rId3" action="ppaction://hlinkfile"/>
              </a:rPr>
              <a:t>A</a:t>
            </a:r>
            <a:r>
              <a:rPr lang="en-US" sz="2800" dirty="0" smtClean="0"/>
              <a:t> </a:t>
            </a:r>
            <a:r>
              <a:rPr lang="en-US" sz="2800" dirty="0" smtClean="0">
                <a:hlinkClick r:id="rId4" action="ppaction://hlinkfile"/>
              </a:rPr>
              <a:t>narrative</a:t>
            </a:r>
            <a:endParaRPr lang="en-US" sz="2800" dirty="0" smtClean="0"/>
          </a:p>
          <a:p>
            <a:pPr eaLnBrk="1" hangingPunct="1">
              <a:buFont typeface="Wingdings" pitchFamily="2" charset="2"/>
              <a:buChar char="§"/>
              <a:defRPr/>
            </a:pPr>
            <a:r>
              <a:rPr lang="en-US" sz="2800" dirty="0" smtClean="0"/>
              <a:t>A </a:t>
            </a:r>
            <a:r>
              <a:rPr lang="en-US" sz="2800" dirty="0" smtClean="0">
                <a:hlinkClick r:id="rId5" action="ppaction://hlinkfile"/>
              </a:rPr>
              <a:t>reflection</a:t>
            </a:r>
            <a:endParaRPr lang="en-US" sz="2800" dirty="0" smtClean="0"/>
          </a:p>
          <a:p>
            <a:pPr eaLnBrk="1" hangingPunct="1">
              <a:buFont typeface="Wingdings" pitchFamily="2" charset="2"/>
              <a:buChar char="§"/>
              <a:defRPr/>
            </a:pPr>
            <a:r>
              <a:rPr lang="en-US" sz="2800" dirty="0" smtClean="0"/>
              <a:t>A life-story</a:t>
            </a:r>
          </a:p>
          <a:p>
            <a:pPr eaLnBrk="1" hangingPunct="1">
              <a:buFont typeface="Wingdings" pitchFamily="2" charset="2"/>
              <a:buChar char="§"/>
              <a:defRPr/>
            </a:pPr>
            <a:r>
              <a:rPr lang="en-US" sz="2800" dirty="0" smtClean="0"/>
              <a:t>Local hero</a:t>
            </a:r>
          </a:p>
          <a:p>
            <a:pPr eaLnBrk="1" hangingPunct="1">
              <a:buFont typeface="Wingdings" pitchFamily="2" charset="2"/>
              <a:buChar char="§"/>
              <a:defRPr/>
            </a:pPr>
            <a:r>
              <a:rPr lang="en-US" sz="2800" dirty="0" smtClean="0"/>
              <a:t>A  podcast</a:t>
            </a:r>
          </a:p>
          <a:p>
            <a:pPr eaLnBrk="1" hangingPunct="1">
              <a:buFont typeface="Wingdings" pitchFamily="2" charset="2"/>
              <a:buChar char="§"/>
              <a:defRPr/>
            </a:pPr>
            <a:r>
              <a:rPr lang="en-US" sz="2800" dirty="0" smtClean="0"/>
              <a:t>Choose your own </a:t>
            </a:r>
            <a:r>
              <a:rPr lang="en-US" sz="2800" dirty="0" smtClean="0">
                <a:hlinkClick r:id="rId6" action="ppaction://hlinkpres?slideindex=1&amp;slidetitle="/>
              </a:rPr>
              <a:t>adventure</a:t>
            </a:r>
            <a:endParaRPr lang="en-US" sz="2800" dirty="0" smtClean="0"/>
          </a:p>
          <a:p>
            <a:pPr eaLnBrk="1" hangingPunct="1">
              <a:buFont typeface="Wingdings" pitchFamily="2" charset="2"/>
              <a:buChar char="§"/>
              <a:defRPr/>
            </a:pPr>
            <a:r>
              <a:rPr lang="en-US" sz="2800" dirty="0" smtClean="0"/>
              <a:t>Alternative perspectives</a:t>
            </a:r>
          </a:p>
          <a:p>
            <a:pPr eaLnBrk="1" hangingPunct="1">
              <a:buFont typeface="Wingdings" pitchFamily="2" charset="2"/>
              <a:buChar char="§"/>
              <a:defRPr/>
            </a:pPr>
            <a:r>
              <a:rPr lang="en-US" sz="2800" dirty="0" smtClean="0"/>
              <a:t>A soundscape</a:t>
            </a:r>
          </a:p>
          <a:p>
            <a:pPr eaLnBrk="1" hangingPunct="1">
              <a:buFont typeface="Wingdings" pitchFamily="2" charset="2"/>
              <a:buChar char="§"/>
              <a:defRPr/>
            </a:pPr>
            <a:r>
              <a:rPr lang="en-US" sz="2800" dirty="0" smtClean="0"/>
              <a:t>A digital poem</a:t>
            </a:r>
          </a:p>
          <a:p>
            <a:pPr eaLnBrk="1" hangingPunct="1">
              <a:buFont typeface="Wingdings" pitchFamily="2" charset="2"/>
              <a:buChar char="§"/>
              <a:defRPr/>
            </a:pPr>
            <a:r>
              <a:rPr lang="en-US" sz="2800" dirty="0" smtClean="0"/>
              <a:t>A news report</a:t>
            </a:r>
          </a:p>
          <a:p>
            <a:pPr eaLnBrk="1" hangingPunct="1">
              <a:buFont typeface="Wingdings" pitchFamily="2" charset="2"/>
              <a:buChar char="§"/>
              <a:defRPr/>
            </a:pPr>
            <a:r>
              <a:rPr lang="en-US" sz="2800" dirty="0" smtClean="0"/>
              <a:t>A travel tale: Google Earth</a:t>
            </a:r>
          </a:p>
        </p:txBody>
      </p:sp>
      <p:pic>
        <p:nvPicPr>
          <p:cNvPr id="36868" name="Picture 4" descr="suitcase-girl_7529636_250%20image_tcm2-12431">
            <a:hlinkClick r:id="rId7" action="ppaction://hlinkfile"/>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51300" y="0"/>
            <a:ext cx="50927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extBox 4"/>
          <p:cNvSpPr txBox="1">
            <a:spLocks noChangeArrowheads="1"/>
          </p:cNvSpPr>
          <p:nvPr/>
        </p:nvSpPr>
        <p:spPr bwMode="auto">
          <a:xfrm>
            <a:off x="4114800" y="152400"/>
            <a:ext cx="1828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AU" sz="2800">
                <a:solidFill>
                  <a:schemeClr val="bg1"/>
                </a:solidFill>
              </a:rPr>
              <a:t>‘</a:t>
            </a:r>
            <a:r>
              <a:rPr lang="en-AU" sz="2800" i="1">
                <a:solidFill>
                  <a:schemeClr val="bg1"/>
                </a:solidFill>
              </a:rPr>
              <a:t>Stories are the lifeblood of a nation</a:t>
            </a:r>
            <a:r>
              <a:rPr lang="en-AU" sz="2800">
                <a:solidFill>
                  <a:schemeClr val="bg1"/>
                </a:solidFill>
              </a:rPr>
              <a:t>’ Garth Boomer.</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191000" cy="715962"/>
          </a:xfrm>
          <a:solidFill>
            <a:schemeClr val="accent1">
              <a:lumMod val="20000"/>
              <a:lumOff val="80000"/>
            </a:schemeClr>
          </a:solidFill>
          <a:ln>
            <a:solidFill>
              <a:schemeClr val="tx1"/>
            </a:solidFill>
          </a:ln>
        </p:spPr>
        <p:txBody>
          <a:bodyPr rtlCol="0">
            <a:noAutofit/>
          </a:bodyPr>
          <a:lstStyle/>
          <a:p>
            <a:pPr eaLnBrk="1" fontAlgn="auto" hangingPunct="1">
              <a:spcAft>
                <a:spcPts val="0"/>
              </a:spcAft>
              <a:defRPr/>
            </a:pPr>
            <a:r>
              <a:rPr lang="en-AU" b="1" dirty="0" smtClean="0"/>
              <a:t>The Steps</a:t>
            </a:r>
            <a:endParaRPr lang="en-AU" b="1" dirty="0"/>
          </a:p>
        </p:txBody>
      </p:sp>
      <p:sp>
        <p:nvSpPr>
          <p:cNvPr id="3" name="Content Placeholder 2"/>
          <p:cNvSpPr>
            <a:spLocks noGrp="1"/>
          </p:cNvSpPr>
          <p:nvPr>
            <p:ph idx="1"/>
          </p:nvPr>
        </p:nvSpPr>
        <p:spPr>
          <a:xfrm>
            <a:off x="228600" y="1219200"/>
            <a:ext cx="4267200" cy="5257800"/>
          </a:xfrm>
        </p:spPr>
        <p:txBody>
          <a:bodyPr rtlCol="0">
            <a:normAutofit fontScale="77500" lnSpcReduction="20000"/>
          </a:bodyPr>
          <a:lstStyle/>
          <a:p>
            <a:pPr eaLnBrk="1" fontAlgn="auto" hangingPunct="1">
              <a:spcAft>
                <a:spcPts val="0"/>
              </a:spcAft>
              <a:buFont typeface="Wingdings" pitchFamily="2" charset="2"/>
              <a:buChar char="§"/>
              <a:defRPr/>
            </a:pPr>
            <a:r>
              <a:rPr lang="en-AU" sz="4000" dirty="0" smtClean="0"/>
              <a:t>Students create a folder</a:t>
            </a:r>
          </a:p>
          <a:p>
            <a:pPr eaLnBrk="1" fontAlgn="auto" hangingPunct="1">
              <a:spcAft>
                <a:spcPts val="0"/>
              </a:spcAft>
              <a:buFont typeface="Wingdings" pitchFamily="2" charset="2"/>
              <a:buChar char="§"/>
              <a:defRPr/>
            </a:pPr>
            <a:r>
              <a:rPr lang="en-AU" sz="4000" dirty="0" smtClean="0"/>
              <a:t>Craft the text – word limit!</a:t>
            </a:r>
          </a:p>
          <a:p>
            <a:pPr eaLnBrk="1" fontAlgn="auto" hangingPunct="1">
              <a:spcAft>
                <a:spcPts val="0"/>
              </a:spcAft>
              <a:buFont typeface="Wingdings" pitchFamily="2" charset="2"/>
              <a:buChar char="§"/>
              <a:defRPr/>
            </a:pPr>
            <a:r>
              <a:rPr lang="en-AU" sz="4000" dirty="0" smtClean="0"/>
              <a:t>Storyboard</a:t>
            </a:r>
          </a:p>
          <a:p>
            <a:pPr eaLnBrk="1" fontAlgn="auto" hangingPunct="1">
              <a:spcAft>
                <a:spcPts val="0"/>
              </a:spcAft>
              <a:buFont typeface="Wingdings" pitchFamily="2" charset="2"/>
              <a:buChar char="§"/>
              <a:defRPr/>
            </a:pPr>
            <a:r>
              <a:rPr lang="en-AU" sz="4000" dirty="0" smtClean="0"/>
              <a:t>Find or shoot the images that enhance the text or film the text</a:t>
            </a:r>
          </a:p>
          <a:p>
            <a:pPr eaLnBrk="1" fontAlgn="auto" hangingPunct="1">
              <a:spcAft>
                <a:spcPts val="0"/>
              </a:spcAft>
              <a:buFont typeface="Wingdings" pitchFamily="2" charset="2"/>
              <a:buChar char="§"/>
              <a:defRPr/>
            </a:pPr>
            <a:r>
              <a:rPr lang="en-AU" sz="4000" dirty="0" smtClean="0"/>
              <a:t>Record reading of text on MP3 or microphone</a:t>
            </a:r>
          </a:p>
          <a:p>
            <a:pPr eaLnBrk="1" fontAlgn="auto" hangingPunct="1">
              <a:spcAft>
                <a:spcPts val="0"/>
              </a:spcAft>
              <a:buFont typeface="Wingdings" pitchFamily="2" charset="2"/>
              <a:buChar char="§"/>
              <a:defRPr/>
            </a:pPr>
            <a:r>
              <a:rPr lang="en-AU" sz="4000" dirty="0" smtClean="0"/>
              <a:t>Download any sounds or music or video clips</a:t>
            </a:r>
          </a:p>
          <a:p>
            <a:pPr eaLnBrk="1" fontAlgn="auto" hangingPunct="1">
              <a:spcAft>
                <a:spcPts val="0"/>
              </a:spcAft>
              <a:buFont typeface="Wingdings" pitchFamily="2" charset="2"/>
              <a:buChar char="§"/>
              <a:defRPr/>
            </a:pPr>
            <a:endParaRPr lang="en-AU" dirty="0"/>
          </a:p>
        </p:txBody>
      </p:sp>
      <p:pic>
        <p:nvPicPr>
          <p:cNvPr id="37892" name="Picture 3" descr="610x.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37100" y="0"/>
            <a:ext cx="44069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4" descr="born digital.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75200" y="3200400"/>
            <a:ext cx="4368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28600" y="274638"/>
            <a:ext cx="3733800" cy="715962"/>
          </a:xfrm>
          <a:solidFill>
            <a:srgbClr val="FFFFB9"/>
          </a:solidFill>
          <a:ln>
            <a:solidFill>
              <a:schemeClr val="tx1"/>
            </a:solidFill>
          </a:ln>
        </p:spPr>
        <p:txBody>
          <a:bodyPr>
            <a:normAutofit fontScale="90000"/>
          </a:bodyPr>
          <a:lstStyle/>
          <a:p>
            <a:pPr eaLnBrk="1" hangingPunct="1">
              <a:defRPr/>
            </a:pPr>
            <a:r>
              <a:rPr lang="en-AU" b="1" dirty="0" smtClean="0"/>
              <a:t>The Steps</a:t>
            </a:r>
          </a:p>
        </p:txBody>
      </p:sp>
      <p:sp>
        <p:nvSpPr>
          <p:cNvPr id="3" name="Content Placeholder 2"/>
          <p:cNvSpPr>
            <a:spLocks noGrp="1"/>
          </p:cNvSpPr>
          <p:nvPr>
            <p:ph idx="1"/>
          </p:nvPr>
        </p:nvSpPr>
        <p:spPr>
          <a:xfrm>
            <a:off x="228600" y="1143000"/>
            <a:ext cx="3733800" cy="5486400"/>
          </a:xfrm>
        </p:spPr>
        <p:txBody>
          <a:bodyPr rtlCol="0">
            <a:normAutofit lnSpcReduction="10000"/>
          </a:bodyPr>
          <a:lstStyle/>
          <a:p>
            <a:pPr eaLnBrk="1" fontAlgn="auto" hangingPunct="1">
              <a:spcAft>
                <a:spcPts val="0"/>
              </a:spcAft>
              <a:buFont typeface="Wingdings" pitchFamily="2" charset="2"/>
              <a:buChar char="§"/>
              <a:defRPr/>
            </a:pPr>
            <a:r>
              <a:rPr lang="en-AU" sz="3300" dirty="0" smtClean="0"/>
              <a:t>Students use a storyboard to plan story, transitions and effects</a:t>
            </a:r>
          </a:p>
          <a:p>
            <a:pPr eaLnBrk="1" fontAlgn="auto" hangingPunct="1">
              <a:spcAft>
                <a:spcPts val="0"/>
              </a:spcAft>
              <a:buFont typeface="Wingdings" pitchFamily="2" charset="2"/>
              <a:buChar char="§"/>
              <a:defRPr/>
            </a:pPr>
            <a:r>
              <a:rPr lang="en-US" sz="3300" dirty="0" smtClean="0">
                <a:hlinkClick r:id="rId3"/>
              </a:rPr>
              <a:t>http://celtx.com/</a:t>
            </a:r>
            <a:r>
              <a:rPr lang="en-US" sz="3300" dirty="0" smtClean="0"/>
              <a:t>: easy to use free software that has outstanding storyboard models and scaffolds for students</a:t>
            </a:r>
            <a:endParaRPr lang="en-AU" sz="3300" dirty="0" smtClean="0"/>
          </a:p>
          <a:p>
            <a:pPr eaLnBrk="1" fontAlgn="auto" hangingPunct="1">
              <a:spcAft>
                <a:spcPts val="0"/>
              </a:spcAft>
              <a:buFont typeface="Wingdings" pitchFamily="2" charset="2"/>
              <a:buChar char="§"/>
              <a:defRPr/>
            </a:pPr>
            <a:endParaRPr lang="en-AU" dirty="0"/>
          </a:p>
        </p:txBody>
      </p:sp>
      <p:pic>
        <p:nvPicPr>
          <p:cNvPr id="38916" name="Picture 3" descr="cartoon computer.bmp"/>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0"/>
            <a:ext cx="5029200"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4" descr="cartoon102.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121150" y="3657600"/>
            <a:ext cx="50228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7239000" cy="1143000"/>
          </a:xfrm>
          <a:solidFill>
            <a:schemeClr val="tx2">
              <a:lumMod val="60000"/>
              <a:lumOff val="40000"/>
            </a:schemeClr>
          </a:solidFill>
          <a:ln>
            <a:solidFill>
              <a:schemeClr val="tx1"/>
            </a:solidFill>
          </a:ln>
        </p:spPr>
        <p:txBody>
          <a:bodyPr/>
          <a:lstStyle/>
          <a:p>
            <a:pPr eaLnBrk="1" hangingPunct="1">
              <a:defRPr/>
            </a:pPr>
            <a:r>
              <a:rPr lang="en-US" sz="4800" b="1" dirty="0" smtClean="0">
                <a:solidFill>
                  <a:schemeClr val="bg1"/>
                </a:solidFill>
              </a:rPr>
              <a:t>Digital Storytelling</a:t>
            </a:r>
          </a:p>
        </p:txBody>
      </p:sp>
      <p:sp>
        <p:nvSpPr>
          <p:cNvPr id="39939" name="Content Placeholder 2"/>
          <p:cNvSpPr>
            <a:spLocks noGrp="1"/>
          </p:cNvSpPr>
          <p:nvPr>
            <p:ph idx="1"/>
          </p:nvPr>
        </p:nvSpPr>
        <p:spPr/>
        <p:txBody>
          <a:bodyPr/>
          <a:lstStyle/>
          <a:p>
            <a:pPr eaLnBrk="1" hangingPunct="1">
              <a:buFont typeface="Wingdings" pitchFamily="2" charset="2"/>
              <a:buChar char="§"/>
            </a:pPr>
            <a:r>
              <a:rPr lang="en-US" smtClean="0"/>
              <a:t>Designed for a specific purpose and audience</a:t>
            </a:r>
          </a:p>
          <a:p>
            <a:pPr eaLnBrk="1" hangingPunct="1">
              <a:buFont typeface="Wingdings" pitchFamily="2" charset="2"/>
              <a:buChar char="§"/>
            </a:pPr>
            <a:r>
              <a:rPr lang="en-US" smtClean="0"/>
              <a:t>Design process with its planning, storyboarding and selecting images and sound continually forces students to consider the quality and impact of the digital narrative</a:t>
            </a:r>
          </a:p>
          <a:p>
            <a:pPr eaLnBrk="1" hangingPunct="1">
              <a:buFont typeface="Wingdings" pitchFamily="2" charset="2"/>
              <a:buChar char="§"/>
            </a:pPr>
            <a:r>
              <a:rPr lang="en-US" smtClean="0"/>
              <a:t>Selecting images and sound focuses students on the genre and form</a:t>
            </a:r>
          </a:p>
          <a:p>
            <a:pPr eaLnBrk="1" hangingPunct="1">
              <a:buFont typeface="Wingdings" pitchFamily="2" charset="2"/>
              <a:buChar char="§"/>
            </a:pPr>
            <a:r>
              <a:rPr lang="en-US" smtClean="0"/>
              <a:t>Peer marking encourages a focus on audience</a:t>
            </a:r>
          </a:p>
          <a:p>
            <a:pPr eaLnBrk="1" hangingPunct="1">
              <a:buFont typeface="Arial" pitchFamily="34" charset="0"/>
              <a:buNone/>
            </a:pPr>
            <a:endParaRPr lang="en-US" smtClean="0"/>
          </a:p>
          <a:p>
            <a:pPr eaLnBrk="1" hangingPunct="1">
              <a:buFont typeface="Wingdings" pitchFamily="2" charset="2"/>
              <a:buChar char="§"/>
            </a:pPr>
            <a:endParaRPr lang="en-US" smtClean="0"/>
          </a:p>
        </p:txBody>
      </p:sp>
      <p:pic>
        <p:nvPicPr>
          <p:cNvPr id="39940" name="Picture 4" descr="Picture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0"/>
            <a:ext cx="1295400" cy="157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239000" cy="792162"/>
          </a:xfrm>
          <a:solidFill>
            <a:schemeClr val="tx2">
              <a:lumMod val="60000"/>
              <a:lumOff val="40000"/>
            </a:schemeClr>
          </a:solidFill>
          <a:ln>
            <a:solidFill>
              <a:schemeClr val="tx1"/>
            </a:solidFill>
          </a:ln>
        </p:spPr>
        <p:txBody>
          <a:bodyPr>
            <a:normAutofit fontScale="90000"/>
          </a:bodyPr>
          <a:lstStyle/>
          <a:p>
            <a:pPr eaLnBrk="1" hangingPunct="1">
              <a:defRPr/>
            </a:pPr>
            <a:r>
              <a:rPr lang="en-US" sz="5400" dirty="0" smtClean="0">
                <a:solidFill>
                  <a:schemeClr val="bg1"/>
                </a:solidFill>
              </a:rPr>
              <a:t>The Sites</a:t>
            </a:r>
            <a:endParaRPr lang="en-US" sz="5400" dirty="0">
              <a:solidFill>
                <a:schemeClr val="bg1"/>
              </a:solidFill>
            </a:endParaRPr>
          </a:p>
        </p:txBody>
      </p:sp>
      <p:sp>
        <p:nvSpPr>
          <p:cNvPr id="40963" name="Content Placeholder 2"/>
          <p:cNvSpPr>
            <a:spLocks noGrp="1"/>
          </p:cNvSpPr>
          <p:nvPr>
            <p:ph sz="half" idx="1"/>
          </p:nvPr>
        </p:nvSpPr>
        <p:spPr>
          <a:xfrm>
            <a:off x="533400" y="1219200"/>
            <a:ext cx="8153400" cy="5257800"/>
          </a:xfrm>
        </p:spPr>
        <p:txBody>
          <a:bodyPr/>
          <a:lstStyle/>
          <a:p>
            <a:pPr eaLnBrk="1" hangingPunct="1">
              <a:buFont typeface="Wingdings" pitchFamily="2" charset="2"/>
              <a:buChar char="§"/>
            </a:pPr>
            <a:r>
              <a:rPr lang="en-US" sz="3800" u="sng" smtClean="0">
                <a:hlinkClick r:id="rId3"/>
              </a:rPr>
              <a:t>http://www.bbc.co.uk/wales/audiovideo/sites/about/pages/howto.shtml</a:t>
            </a:r>
            <a:endParaRPr lang="en-US" sz="3800" u="sng" smtClean="0"/>
          </a:p>
          <a:p>
            <a:pPr eaLnBrk="1" hangingPunct="1">
              <a:buFont typeface="Wingdings" pitchFamily="2" charset="2"/>
              <a:buChar char="§"/>
            </a:pPr>
            <a:r>
              <a:rPr lang="en-US" sz="3800" u="sng" smtClean="0">
                <a:hlinkClick r:id="rId4"/>
              </a:rPr>
              <a:t>http://www.photobus.co.uk/index.php?id=2</a:t>
            </a:r>
            <a:r>
              <a:rPr lang="en-US" sz="3800" smtClean="0"/>
              <a:t> </a:t>
            </a:r>
          </a:p>
          <a:p>
            <a:pPr eaLnBrk="1" hangingPunct="1">
              <a:buFont typeface="Wingdings" pitchFamily="2" charset="2"/>
              <a:buChar char="§"/>
            </a:pPr>
            <a:r>
              <a:rPr lang="en-US" sz="3800" u="sng" smtClean="0">
                <a:hlinkClick r:id="rId5"/>
              </a:rPr>
              <a:t>http://www.changinglives.com.au/2008/04/abrar-autumn-and-i.html</a:t>
            </a:r>
            <a:r>
              <a:rPr lang="pt-BR" sz="3800" smtClean="0"/>
              <a:t> </a:t>
            </a:r>
          </a:p>
          <a:p>
            <a:pPr eaLnBrk="1" hangingPunct="1">
              <a:buFont typeface="Wingdings" pitchFamily="2" charset="2"/>
              <a:buChar char="§"/>
            </a:pPr>
            <a:r>
              <a:rPr lang="pt-BR" sz="3800" smtClean="0">
                <a:hlinkClick r:id="rId6"/>
              </a:rPr>
              <a:t>http://www.dipity.com/</a:t>
            </a:r>
            <a:r>
              <a:rPr lang="pt-BR" sz="3800" smtClean="0"/>
              <a:t> - Digital timeline</a:t>
            </a:r>
            <a:endParaRPr lang="en-AU" sz="3800" smtClean="0"/>
          </a:p>
          <a:p>
            <a:pPr eaLnBrk="1" hangingPunct="1">
              <a:buFont typeface="Wingdings" pitchFamily="2" charset="2"/>
              <a:buChar char="§"/>
            </a:pPr>
            <a:endParaRPr lang="en-US" smtClean="0"/>
          </a:p>
        </p:txBody>
      </p:sp>
      <p:pic>
        <p:nvPicPr>
          <p:cNvPr id="40964" name="Picture 3" descr="Picture1.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0"/>
            <a:ext cx="1295400"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395288" y="333375"/>
            <a:ext cx="4176712" cy="1143000"/>
          </a:xfrm>
          <a:gradFill>
            <a:gsLst>
              <a:gs pos="30397">
                <a:schemeClr val="tx2">
                  <a:lumMod val="20000"/>
                  <a:lumOff val="80000"/>
                </a:schemeClr>
              </a:gs>
              <a:gs pos="5850">
                <a:srgbClr val="D5E5C4"/>
              </a:gs>
              <a:gs pos="0">
                <a:srgbClr val="DDEBCF"/>
              </a:gs>
              <a:gs pos="50000">
                <a:srgbClr val="9CB86E"/>
              </a:gs>
              <a:gs pos="100000">
                <a:srgbClr val="156B13"/>
              </a:gs>
            </a:gsLst>
            <a:lin ang="5400000" scaled="0"/>
          </a:gradFill>
          <a:ln>
            <a:solidFill>
              <a:schemeClr val="tx1"/>
            </a:solidFill>
          </a:ln>
        </p:spPr>
        <p:txBody>
          <a:bodyPr/>
          <a:lstStyle/>
          <a:p>
            <a:pPr eaLnBrk="1" hangingPunct="1">
              <a:defRPr/>
            </a:pPr>
            <a:r>
              <a:rPr lang="en-AU" sz="6000" b="1" dirty="0" smtClean="0"/>
              <a:t>Poetry</a:t>
            </a:r>
          </a:p>
        </p:txBody>
      </p:sp>
      <p:sp>
        <p:nvSpPr>
          <p:cNvPr id="41987" name="Content Placeholder 2"/>
          <p:cNvSpPr>
            <a:spLocks noGrp="1"/>
          </p:cNvSpPr>
          <p:nvPr>
            <p:ph idx="1"/>
          </p:nvPr>
        </p:nvSpPr>
        <p:spPr>
          <a:xfrm>
            <a:off x="457200" y="1600200"/>
            <a:ext cx="4114800" cy="4781550"/>
          </a:xfrm>
        </p:spPr>
        <p:txBody>
          <a:bodyPr/>
          <a:lstStyle/>
          <a:p>
            <a:pPr eaLnBrk="1" hangingPunct="1">
              <a:buFont typeface="Wingdings" pitchFamily="2" charset="2"/>
              <a:buChar char="§"/>
            </a:pPr>
            <a:r>
              <a:rPr lang="en-AU" sz="3400" smtClean="0"/>
              <a:t>Distillation of language focuses pupils on the craft of writing!</a:t>
            </a:r>
          </a:p>
          <a:p>
            <a:pPr eaLnBrk="1" hangingPunct="1">
              <a:buFont typeface="Wingdings" pitchFamily="2" charset="2"/>
              <a:buChar char="§"/>
            </a:pPr>
            <a:r>
              <a:rPr lang="en-AU" sz="3400" smtClean="0"/>
              <a:t>Sound and rhythm of words demand attention</a:t>
            </a:r>
          </a:p>
          <a:p>
            <a:pPr eaLnBrk="1" hangingPunct="1">
              <a:buFont typeface="Wingdings" pitchFamily="2" charset="2"/>
              <a:buChar char="§"/>
            </a:pPr>
            <a:r>
              <a:rPr lang="en-AU" sz="3400" smtClean="0"/>
              <a:t>Nuances of meaning </a:t>
            </a:r>
          </a:p>
        </p:txBody>
      </p:sp>
      <p:pic>
        <p:nvPicPr>
          <p:cNvPr id="41988" name="Picture 3" descr="http://www.crystalinks.com/nov21blakequot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0"/>
            <a:ext cx="42846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Box 1"/>
          <p:cNvSpPr txBox="1">
            <a:spLocks noChangeArrowheads="1"/>
          </p:cNvSpPr>
          <p:nvPr/>
        </p:nvSpPr>
        <p:spPr bwMode="auto">
          <a:xfrm>
            <a:off x="7531100" y="115888"/>
            <a:ext cx="1547813"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AU" sz="2800" i="1"/>
              <a:t>‘To see the world in a grain of sand…’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a:gradFill rotWithShape="0">
            <a:gsLst>
              <a:gs pos="0">
                <a:srgbClr val="0A128C"/>
              </a:gs>
              <a:gs pos="50000">
                <a:srgbClr val="7005D4"/>
              </a:gs>
              <a:gs pos="54160">
                <a:srgbClr val="5E0AD1"/>
              </a:gs>
              <a:gs pos="70000">
                <a:srgbClr val="181CC7"/>
              </a:gs>
              <a:gs pos="100000">
                <a:srgbClr val="8C3D91"/>
              </a:gs>
            </a:gsLst>
            <a:lin ang="5400000"/>
          </a:gradFill>
          <a:ln>
            <a:solidFill>
              <a:schemeClr val="tx1"/>
            </a:solidFill>
            <a:miter lim="800000"/>
            <a:headEnd/>
            <a:tailEnd/>
          </a:ln>
        </p:spPr>
        <p:txBody>
          <a:bodyPr/>
          <a:lstStyle/>
          <a:p>
            <a:pPr eaLnBrk="1" hangingPunct="1"/>
            <a:r>
              <a:rPr lang="en-AU" sz="6000" b="1" smtClean="0">
                <a:solidFill>
                  <a:schemeClr val="bg1"/>
                </a:solidFill>
              </a:rPr>
              <a:t>Confident Writers</a:t>
            </a:r>
          </a:p>
        </p:txBody>
      </p:sp>
      <p:sp>
        <p:nvSpPr>
          <p:cNvPr id="3" name="Content Placeholder 2"/>
          <p:cNvSpPr>
            <a:spLocks noGrp="1"/>
          </p:cNvSpPr>
          <p:nvPr>
            <p:ph idx="1"/>
          </p:nvPr>
        </p:nvSpPr>
        <p:spPr>
          <a:xfrm>
            <a:off x="457200" y="1600200"/>
            <a:ext cx="8229600" cy="4781550"/>
          </a:xfrm>
        </p:spPr>
        <p:txBody>
          <a:bodyPr rtlCol="0">
            <a:normAutofit lnSpcReduction="10000"/>
          </a:bodyPr>
          <a:lstStyle/>
          <a:p>
            <a:pPr eaLnBrk="1" fontAlgn="auto" hangingPunct="1">
              <a:spcAft>
                <a:spcPts val="0"/>
              </a:spcAft>
              <a:buFont typeface="Wingdings" pitchFamily="2" charset="2"/>
              <a:buChar char="§"/>
              <a:defRPr/>
            </a:pPr>
            <a:r>
              <a:rPr lang="en-AU" sz="3400" dirty="0" smtClean="0"/>
              <a:t>Language acquisition takes place when the learners realise how meaning is expressed accurately.</a:t>
            </a:r>
          </a:p>
          <a:p>
            <a:pPr eaLnBrk="1" fontAlgn="auto" hangingPunct="1">
              <a:spcAft>
                <a:spcPts val="0"/>
              </a:spcAft>
              <a:buFont typeface="Wingdings" pitchFamily="2" charset="2"/>
              <a:buChar char="§"/>
              <a:defRPr/>
            </a:pPr>
            <a:r>
              <a:rPr lang="en-AU" sz="3400" dirty="0" smtClean="0"/>
              <a:t>Listening precedes speaking and reading precedes writing. Each one builds on and supports the other.</a:t>
            </a:r>
          </a:p>
          <a:p>
            <a:pPr eaLnBrk="1" fontAlgn="auto" hangingPunct="1">
              <a:spcAft>
                <a:spcPts val="0"/>
              </a:spcAft>
              <a:buFont typeface="Wingdings" pitchFamily="2" charset="2"/>
              <a:buChar char="§"/>
              <a:defRPr/>
            </a:pPr>
            <a:r>
              <a:rPr lang="en-AU" sz="3400" dirty="0" smtClean="0"/>
              <a:t>Students become confident and articulate communicators of English by utilising their receptive and productive skills</a:t>
            </a:r>
            <a:r>
              <a:rPr lang="en-AU" dirty="0" smtClean="0"/>
              <a: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4114800" cy="1143000"/>
          </a:xfr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path path="circle">
              <a:fillToRect l="100000" t="100000"/>
            </a:path>
            <a:tileRect r="-100000" b="-100000"/>
          </a:gradFill>
          <a:ln>
            <a:solidFill>
              <a:schemeClr val="tx1"/>
            </a:solidFill>
          </a:ln>
        </p:spPr>
        <p:txBody>
          <a:bodyPr>
            <a:normAutofit fontScale="90000"/>
          </a:bodyPr>
          <a:lstStyle/>
          <a:p>
            <a:pPr eaLnBrk="1" hangingPunct="1">
              <a:defRPr/>
            </a:pPr>
            <a:r>
              <a:rPr lang="en-AU" sz="4800" b="1" dirty="0" smtClean="0">
                <a:solidFill>
                  <a:schemeClr val="bg1"/>
                </a:solidFill>
              </a:rPr>
              <a:t>Poetic Creativity</a:t>
            </a:r>
            <a:endParaRPr lang="en-US" sz="4800" b="1" dirty="0">
              <a:solidFill>
                <a:schemeClr val="bg1"/>
              </a:solidFill>
            </a:endParaRPr>
          </a:p>
        </p:txBody>
      </p:sp>
      <p:sp>
        <p:nvSpPr>
          <p:cNvPr id="47109" name="Content Placeholder 2"/>
          <p:cNvSpPr>
            <a:spLocks noGrp="1"/>
          </p:cNvSpPr>
          <p:nvPr>
            <p:ph idx="1"/>
          </p:nvPr>
        </p:nvSpPr>
        <p:spPr>
          <a:xfrm>
            <a:off x="304800" y="1557338"/>
            <a:ext cx="4038600" cy="4995862"/>
          </a:xfrm>
        </p:spPr>
        <p:txBody>
          <a:bodyPr/>
          <a:lstStyle/>
          <a:p>
            <a:pPr eaLnBrk="1" hangingPunct="1">
              <a:buFont typeface="Wingdings" pitchFamily="2" charset="2"/>
              <a:buChar char="§"/>
              <a:defRPr/>
            </a:pPr>
            <a:r>
              <a:rPr lang="en-US" sz="2700" dirty="0" smtClean="0">
                <a:hlinkClick r:id="rId3" action="ppaction://hlinkfile"/>
              </a:rPr>
              <a:t>Found</a:t>
            </a:r>
            <a:r>
              <a:rPr lang="en-US" sz="2700" dirty="0" smtClean="0"/>
              <a:t> poems </a:t>
            </a:r>
          </a:p>
          <a:p>
            <a:pPr eaLnBrk="1" hangingPunct="1">
              <a:buFont typeface="Wingdings" pitchFamily="2" charset="2"/>
              <a:buChar char="§"/>
              <a:defRPr/>
            </a:pPr>
            <a:r>
              <a:rPr lang="en-US" sz="2700" dirty="0" smtClean="0">
                <a:hlinkClick r:id="rId4" action="ppaction://hlinkfile"/>
              </a:rPr>
              <a:t>Digital</a:t>
            </a:r>
            <a:r>
              <a:rPr lang="en-US" sz="2700" dirty="0" smtClean="0"/>
              <a:t> poems with images</a:t>
            </a:r>
          </a:p>
          <a:p>
            <a:pPr eaLnBrk="1" hangingPunct="1">
              <a:buFont typeface="Wingdings" pitchFamily="2" charset="2"/>
              <a:buChar char="§"/>
              <a:defRPr/>
            </a:pPr>
            <a:r>
              <a:rPr lang="en-US" sz="2700" dirty="0" smtClean="0"/>
              <a:t>Podcast poets</a:t>
            </a:r>
          </a:p>
          <a:p>
            <a:pPr eaLnBrk="1" hangingPunct="1">
              <a:buFont typeface="Wingdings" pitchFamily="2" charset="2"/>
              <a:buChar char="§"/>
              <a:defRPr/>
            </a:pPr>
            <a:r>
              <a:rPr lang="en-US" sz="2700" dirty="0"/>
              <a:t>Haiku: </a:t>
            </a:r>
            <a:r>
              <a:rPr lang="en-US" sz="2700" dirty="0">
                <a:hlinkClick r:id="rId5"/>
              </a:rPr>
              <a:t>http://</a:t>
            </a:r>
            <a:r>
              <a:rPr lang="en-US" sz="2700" dirty="0" smtClean="0">
                <a:hlinkClick r:id="rId5"/>
              </a:rPr>
              <a:t>www.haikusociety.com/learn/famoushaikus</a:t>
            </a:r>
            <a:r>
              <a:rPr lang="en-US" sz="2700" dirty="0" smtClean="0"/>
              <a:t> </a:t>
            </a:r>
          </a:p>
          <a:p>
            <a:pPr eaLnBrk="1" hangingPunct="1">
              <a:buFont typeface="Wingdings" pitchFamily="2" charset="2"/>
              <a:buChar char="§"/>
              <a:defRPr/>
            </a:pPr>
            <a:r>
              <a:rPr lang="en-AU" sz="2700" dirty="0" smtClean="0"/>
              <a:t>Museum </a:t>
            </a:r>
            <a:r>
              <a:rPr lang="en-AU" sz="2700" dirty="0"/>
              <a:t>Box: </a:t>
            </a:r>
            <a:r>
              <a:rPr lang="en-AU" sz="2700" u="sng" dirty="0">
                <a:hlinkClick r:id="rId6"/>
              </a:rPr>
              <a:t>http://museumbox.e2bn.org/</a:t>
            </a:r>
            <a:r>
              <a:rPr lang="en-AU" sz="2700" dirty="0"/>
              <a:t> </a:t>
            </a:r>
          </a:p>
          <a:p>
            <a:pPr marL="0" indent="0" eaLnBrk="1" hangingPunct="1">
              <a:buFont typeface="Arial" charset="0"/>
              <a:buNone/>
              <a:defRPr/>
            </a:pPr>
            <a:endParaRPr lang="en-US" sz="4800" dirty="0" smtClean="0"/>
          </a:p>
          <a:p>
            <a:pPr eaLnBrk="1" hangingPunct="1">
              <a:buFont typeface="Arial" charset="0"/>
              <a:buNone/>
              <a:defRPr/>
            </a:pPr>
            <a:endParaRPr lang="en-US" dirty="0" smtClean="0"/>
          </a:p>
        </p:txBody>
      </p:sp>
      <p:pic>
        <p:nvPicPr>
          <p:cNvPr id="43014" name="Picture 2" descr="http://www.ebatesville.com/library/poetry.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0"/>
            <a:ext cx="4648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343400" cy="868362"/>
          </a:xfrm>
          <a:solidFill>
            <a:schemeClr val="tx2">
              <a:lumMod val="40000"/>
              <a:lumOff val="60000"/>
            </a:schemeClr>
          </a:solidFill>
          <a:ln>
            <a:solidFill>
              <a:schemeClr val="tx1"/>
            </a:solidFill>
          </a:ln>
        </p:spPr>
        <p:txBody>
          <a:bodyPr/>
          <a:lstStyle/>
          <a:p>
            <a:pPr eaLnBrk="1" hangingPunct="1">
              <a:defRPr/>
            </a:pPr>
            <a:r>
              <a:rPr lang="en-AU" b="1" dirty="0" smtClean="0">
                <a:solidFill>
                  <a:schemeClr val="bg1"/>
                </a:solidFill>
              </a:rPr>
              <a:t>Imagery Poetry</a:t>
            </a:r>
            <a:endParaRPr lang="en-AU" b="1" dirty="0">
              <a:solidFill>
                <a:schemeClr val="bg1"/>
              </a:solidFill>
            </a:endParaRPr>
          </a:p>
        </p:txBody>
      </p:sp>
      <p:sp>
        <p:nvSpPr>
          <p:cNvPr id="44035" name="Content Placeholder 2"/>
          <p:cNvSpPr>
            <a:spLocks noGrp="1"/>
          </p:cNvSpPr>
          <p:nvPr>
            <p:ph idx="1"/>
          </p:nvPr>
        </p:nvSpPr>
        <p:spPr>
          <a:xfrm>
            <a:off x="304800" y="1295400"/>
            <a:ext cx="4343400" cy="5257800"/>
          </a:xfrm>
          <a:ln>
            <a:solidFill>
              <a:schemeClr val="bg1"/>
            </a:solidFill>
            <a:miter lim="800000"/>
            <a:headEnd/>
            <a:tailEnd/>
          </a:ln>
        </p:spPr>
        <p:txBody>
          <a:bodyPr/>
          <a:lstStyle/>
          <a:p>
            <a:pPr eaLnBrk="1" hangingPunct="1">
              <a:buFont typeface="Wingdings" pitchFamily="2" charset="2"/>
              <a:buChar char="§"/>
            </a:pPr>
            <a:r>
              <a:rPr lang="en-AU" sz="1900" u="sng" smtClean="0">
                <a:hlinkClick r:id="rId2"/>
              </a:rPr>
              <a:t>http://www.abc.net.au/rn/poetica/features/pod/</a:t>
            </a:r>
            <a:r>
              <a:rPr lang="en-AU" sz="1900" smtClean="0"/>
              <a:t> or </a:t>
            </a:r>
            <a:r>
              <a:rPr lang="en-AU" sz="1900" u="sng" smtClean="0">
                <a:hlinkClick r:id="rId3"/>
              </a:rPr>
              <a:t>http://www.poetryarchive.org/poetryarchive/home.do</a:t>
            </a:r>
            <a:r>
              <a:rPr lang="en-AU" sz="1900" smtClean="0"/>
              <a:t>: Poets reading</a:t>
            </a:r>
          </a:p>
          <a:p>
            <a:pPr eaLnBrk="1" hangingPunct="1">
              <a:buFont typeface="Wingdings" pitchFamily="2" charset="2"/>
              <a:buChar char="§"/>
            </a:pPr>
            <a:r>
              <a:rPr lang="en-US" sz="1900" b="1" smtClean="0"/>
              <a:t>Instant poetry</a:t>
            </a:r>
            <a:r>
              <a:rPr lang="en-US" sz="1900" smtClean="0"/>
              <a:t>: </a:t>
            </a:r>
            <a:r>
              <a:rPr lang="en-US" sz="1900" u="sng" smtClean="0">
                <a:hlinkClick r:id="rId4"/>
              </a:rPr>
              <a:t>http://ettcweb.lr.k12.nj.us/forms/newpoem.htm</a:t>
            </a:r>
            <a:r>
              <a:rPr lang="en-US" sz="1900" smtClean="0"/>
              <a:t>: Students can create poetry at this site.</a:t>
            </a:r>
          </a:p>
          <a:p>
            <a:pPr eaLnBrk="1" hangingPunct="1">
              <a:buFont typeface="Wingdings" pitchFamily="2" charset="2"/>
              <a:buChar char="§"/>
            </a:pPr>
            <a:r>
              <a:rPr lang="en-US" sz="1900" b="1" smtClean="0"/>
              <a:t>Sonnet Central: </a:t>
            </a:r>
            <a:r>
              <a:rPr lang="en-US" sz="1900" u="sng" smtClean="0">
                <a:hlinkClick r:id="rId5"/>
              </a:rPr>
              <a:t>http://www.sonnets.org/</a:t>
            </a:r>
            <a:r>
              <a:rPr lang="en-US" sz="1900" b="1" smtClean="0"/>
              <a:t> - </a:t>
            </a:r>
            <a:r>
              <a:rPr lang="en-US" sz="1900" smtClean="0"/>
              <a:t>access to hundreds of sonnets and recordings too inspire writing.</a:t>
            </a:r>
          </a:p>
          <a:p>
            <a:pPr eaLnBrk="1" hangingPunct="1">
              <a:buFont typeface="Wingdings" pitchFamily="2" charset="2"/>
              <a:buChar char="§"/>
            </a:pPr>
            <a:r>
              <a:rPr lang="en-US" sz="1900" b="1" smtClean="0"/>
              <a:t>Readings of Shakespeare’s Sonnets: </a:t>
            </a:r>
            <a:r>
              <a:rPr lang="en-US" sz="1900" smtClean="0">
                <a:hlinkClick r:id="rId6"/>
              </a:rPr>
              <a:t>http://town.hall.org/Archives/radio/IMS/HarperAudio/020994_harp_ITH.html</a:t>
            </a:r>
            <a:r>
              <a:rPr lang="en-US" sz="1900" smtClean="0"/>
              <a:t> </a:t>
            </a:r>
          </a:p>
          <a:p>
            <a:pPr eaLnBrk="1" hangingPunct="1">
              <a:buFont typeface="Wingdings" pitchFamily="2" charset="2"/>
              <a:buChar char="§"/>
            </a:pPr>
            <a:r>
              <a:rPr lang="en-AU" sz="1900" smtClean="0">
                <a:hlinkClick r:id="rId7"/>
              </a:rPr>
              <a:t>http://www.poetryfoundation.org/</a:t>
            </a:r>
            <a:r>
              <a:rPr lang="en-AU" sz="1900" smtClean="0"/>
              <a:t> </a:t>
            </a:r>
          </a:p>
        </p:txBody>
      </p:sp>
      <p:pic>
        <p:nvPicPr>
          <p:cNvPr id="44036" name="Picture 3" descr="alice.bmp"/>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0"/>
            <a:ext cx="4267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274638"/>
            <a:ext cx="4176712" cy="922337"/>
          </a:xfr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2700000" scaled="1"/>
            <a:tileRect/>
          </a:gradFill>
          <a:ln>
            <a:solidFill>
              <a:schemeClr val="tx1"/>
            </a:solidFill>
          </a:ln>
        </p:spPr>
        <p:txBody>
          <a:bodyPr/>
          <a:lstStyle/>
          <a:p>
            <a:pPr eaLnBrk="1" hangingPunct="1">
              <a:defRPr/>
            </a:pPr>
            <a:r>
              <a:rPr lang="en-AU" b="1" dirty="0" smtClean="0"/>
              <a:t>Exposition</a:t>
            </a:r>
            <a:endParaRPr lang="en-AU" b="1" dirty="0"/>
          </a:p>
        </p:txBody>
      </p:sp>
      <p:sp>
        <p:nvSpPr>
          <p:cNvPr id="25603" name="Content Placeholder 2"/>
          <p:cNvSpPr>
            <a:spLocks noGrp="1"/>
          </p:cNvSpPr>
          <p:nvPr>
            <p:ph sz="half" idx="1"/>
          </p:nvPr>
        </p:nvSpPr>
        <p:spPr>
          <a:xfrm>
            <a:off x="323850" y="1341438"/>
            <a:ext cx="4319588" cy="5327650"/>
          </a:xfrm>
        </p:spPr>
        <p:txBody>
          <a:bodyPr/>
          <a:lstStyle/>
          <a:p>
            <a:pPr eaLnBrk="1" hangingPunct="1">
              <a:buFont typeface="Wingdings" pitchFamily="2" charset="2"/>
              <a:buChar char="§"/>
              <a:defRPr/>
            </a:pPr>
            <a:r>
              <a:rPr lang="en-AU" sz="1800" dirty="0" smtClean="0"/>
              <a:t>Severn Suzuki’s speech delivered at UN Earth Summit 1992 focusing on the ideas and the purpose of the speech: </a:t>
            </a:r>
            <a:r>
              <a:rPr lang="en-AU" sz="1800" u="sng" dirty="0" smtClean="0">
                <a:hlinkClick r:id="rId2"/>
              </a:rPr>
              <a:t>http://www.youtube.com/watch?v=uZsDliXzyAY</a:t>
            </a:r>
            <a:r>
              <a:rPr lang="en-AU" sz="1800" dirty="0" smtClean="0"/>
              <a:t>  </a:t>
            </a:r>
          </a:p>
          <a:p>
            <a:pPr eaLnBrk="1" hangingPunct="1">
              <a:buFont typeface="Wingdings" pitchFamily="2" charset="2"/>
              <a:buChar char="§"/>
              <a:defRPr/>
            </a:pPr>
            <a:r>
              <a:rPr lang="en-AU" sz="1800" dirty="0" smtClean="0"/>
              <a:t>The Green’s television advertisement election campaign: </a:t>
            </a:r>
            <a:r>
              <a:rPr lang="en-AU" sz="1800" u="sng" dirty="0" smtClean="0">
                <a:hlinkClick r:id="rId3"/>
              </a:rPr>
              <a:t>http://www.youtube.com/watch?v=2gQVnIKDoOA</a:t>
            </a:r>
            <a:r>
              <a:rPr lang="en-AU" sz="1800" dirty="0" smtClean="0"/>
              <a:t> </a:t>
            </a:r>
          </a:p>
          <a:p>
            <a:pPr eaLnBrk="1" hangingPunct="1">
              <a:buFont typeface="Wingdings" pitchFamily="2" charset="2"/>
              <a:buChar char="§"/>
              <a:defRPr/>
            </a:pPr>
            <a:r>
              <a:rPr lang="en-AU" sz="1800" dirty="0" smtClean="0"/>
              <a:t>EDF Energy Advertisements: </a:t>
            </a:r>
            <a:r>
              <a:rPr lang="en-AU" sz="1800" u="sng" dirty="0" smtClean="0">
                <a:hlinkClick r:id="rId4"/>
              </a:rPr>
              <a:t>http://www.youtube.com/watch?v=Xx3Y5RV9YR4&amp;feature=related</a:t>
            </a:r>
            <a:r>
              <a:rPr lang="en-AU" sz="1800" dirty="0" smtClean="0"/>
              <a:t> ; </a:t>
            </a:r>
            <a:r>
              <a:rPr lang="en-AU" sz="1800" u="sng" dirty="0" smtClean="0">
                <a:hlinkClick r:id="rId5"/>
              </a:rPr>
              <a:t>http://www.youtube.com/watch?v=z7JMBa6h7Eo&amp;feature=related</a:t>
            </a:r>
            <a:r>
              <a:rPr lang="en-AU" sz="1800" dirty="0" smtClean="0"/>
              <a:t>  </a:t>
            </a:r>
          </a:p>
          <a:p>
            <a:pPr eaLnBrk="1" hangingPunct="1">
              <a:buFont typeface="Wingdings" pitchFamily="2" charset="2"/>
              <a:buChar char="§"/>
              <a:defRPr/>
            </a:pPr>
            <a:r>
              <a:rPr lang="en-AU" sz="1800" dirty="0"/>
              <a:t>Martin Luther King – Extract from ‘I have a Dream</a:t>
            </a:r>
            <a:r>
              <a:rPr lang="en-AU" sz="1800" dirty="0" smtClean="0"/>
              <a:t>’: </a:t>
            </a:r>
            <a:r>
              <a:rPr lang="en-AU" sz="1800" u="sng" dirty="0">
                <a:hlinkClick r:id="rId6"/>
              </a:rPr>
              <a:t>http://www.americanrhetoric.com/speeches/mlkihaveadream.htm</a:t>
            </a:r>
            <a:endParaRPr lang="en-AU" sz="1800" dirty="0" smtClean="0"/>
          </a:p>
          <a:p>
            <a:pPr marL="0" indent="0" eaLnBrk="1" hangingPunct="1">
              <a:buFont typeface="Arial" charset="0"/>
              <a:buNone/>
              <a:defRPr/>
            </a:pPr>
            <a:endParaRPr lang="en-AU" sz="1500" dirty="0" smtClean="0"/>
          </a:p>
        </p:txBody>
      </p:sp>
      <p:pic>
        <p:nvPicPr>
          <p:cNvPr id="45060" name="Picture 4"/>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57750" y="0"/>
            <a:ext cx="42862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88" y="115888"/>
            <a:ext cx="4392612" cy="779462"/>
          </a:xfr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0" scaled="1"/>
            <a:tileRect/>
          </a:gradFill>
          <a:ln>
            <a:solidFill>
              <a:schemeClr val="tx1"/>
            </a:solidFill>
          </a:ln>
        </p:spPr>
        <p:txBody>
          <a:bodyPr/>
          <a:lstStyle/>
          <a:p>
            <a:pPr eaLnBrk="1" hangingPunct="1">
              <a:defRPr/>
            </a:pPr>
            <a:r>
              <a:rPr lang="en-AU" sz="5400" b="1" dirty="0" smtClean="0">
                <a:solidFill>
                  <a:schemeClr val="bg1"/>
                </a:solidFill>
              </a:rPr>
              <a:t>Exposition</a:t>
            </a:r>
            <a:endParaRPr lang="en-AU" sz="5400" b="1" dirty="0">
              <a:solidFill>
                <a:schemeClr val="bg1"/>
              </a:solidFill>
            </a:endParaRPr>
          </a:p>
        </p:txBody>
      </p:sp>
      <p:sp>
        <p:nvSpPr>
          <p:cNvPr id="46083" name="Content Placeholder 2"/>
          <p:cNvSpPr>
            <a:spLocks noGrp="1"/>
          </p:cNvSpPr>
          <p:nvPr>
            <p:ph sz="half" idx="1"/>
          </p:nvPr>
        </p:nvSpPr>
        <p:spPr>
          <a:xfrm>
            <a:off x="250825" y="981075"/>
            <a:ext cx="4249738" cy="5688013"/>
          </a:xfrm>
        </p:spPr>
        <p:txBody>
          <a:bodyPr/>
          <a:lstStyle/>
          <a:p>
            <a:pPr eaLnBrk="1" hangingPunct="1">
              <a:buFont typeface="Wingdings" pitchFamily="2" charset="2"/>
              <a:buChar char="§"/>
            </a:pPr>
            <a:r>
              <a:rPr lang="en-US" sz="1900" smtClean="0"/>
              <a:t>Students visit for Persuasion 101: </a:t>
            </a:r>
            <a:r>
              <a:rPr lang="en-US" sz="1900" u="sng" smtClean="0">
                <a:hlinkClick r:id="rId2"/>
              </a:rPr>
              <a:t>http://prezi.com/62290/</a:t>
            </a:r>
            <a:endParaRPr lang="en-US" sz="1900" u="sng" smtClean="0"/>
          </a:p>
          <a:p>
            <a:pPr eaLnBrk="1" hangingPunct="1">
              <a:buFont typeface="Wingdings" pitchFamily="2" charset="2"/>
              <a:buChar char="§"/>
            </a:pPr>
            <a:r>
              <a:rPr lang="en-AU" sz="2000" smtClean="0"/>
              <a:t>Persuasion map: </a:t>
            </a:r>
            <a:r>
              <a:rPr lang="en-AU" sz="2000" u="sng" smtClean="0">
                <a:hlinkClick r:id="rId3"/>
              </a:rPr>
              <a:t>http://www.eduplace.com/graphicorganizer/pdf/persuasion.pdf</a:t>
            </a:r>
            <a:r>
              <a:rPr lang="en-AU" sz="2000" smtClean="0"/>
              <a:t> </a:t>
            </a:r>
            <a:endParaRPr lang="en-AU" sz="1900" smtClean="0"/>
          </a:p>
          <a:p>
            <a:pPr eaLnBrk="1" hangingPunct="1">
              <a:buFont typeface="Wingdings" pitchFamily="2" charset="2"/>
              <a:buChar char="§"/>
            </a:pPr>
            <a:r>
              <a:rPr lang="en-AU" sz="1900" smtClean="0"/>
              <a:t>Persuasion in 30 seconds</a:t>
            </a:r>
          </a:p>
          <a:p>
            <a:pPr eaLnBrk="1" hangingPunct="1">
              <a:buFont typeface="Wingdings" pitchFamily="2" charset="2"/>
              <a:buChar char="§"/>
            </a:pPr>
            <a:r>
              <a:rPr lang="en-AU" sz="1900" smtClean="0"/>
              <a:t>Students deliver a 30 second speech presenting their point of view on the merits of one vs. the other from the following list:</a:t>
            </a:r>
          </a:p>
          <a:p>
            <a:pPr eaLnBrk="1" hangingPunct="1">
              <a:buFont typeface="Wingdings" pitchFamily="2" charset="2"/>
              <a:buChar char="v"/>
            </a:pPr>
            <a:r>
              <a:rPr lang="en-AU" sz="1900" smtClean="0"/>
              <a:t>Solar power vs. electricity</a:t>
            </a:r>
          </a:p>
          <a:p>
            <a:pPr eaLnBrk="1" hangingPunct="1">
              <a:buFont typeface="Wingdings" pitchFamily="2" charset="2"/>
              <a:buChar char="v"/>
            </a:pPr>
            <a:r>
              <a:rPr lang="en-AU" sz="1900" smtClean="0"/>
              <a:t>Cars vs. walking</a:t>
            </a:r>
          </a:p>
          <a:p>
            <a:pPr eaLnBrk="1" hangingPunct="1">
              <a:buFont typeface="Wingdings" pitchFamily="2" charset="2"/>
              <a:buChar char="v"/>
            </a:pPr>
            <a:r>
              <a:rPr lang="en-AU" sz="1900" smtClean="0"/>
              <a:t>Book vs. Kindle</a:t>
            </a:r>
          </a:p>
          <a:p>
            <a:pPr eaLnBrk="1" hangingPunct="1">
              <a:buFont typeface="Wingdings" pitchFamily="2" charset="2"/>
              <a:buChar char="v"/>
            </a:pPr>
            <a:r>
              <a:rPr lang="en-AU" sz="1900" smtClean="0"/>
              <a:t>Plastic bags vs. green bags</a:t>
            </a:r>
          </a:p>
          <a:p>
            <a:pPr eaLnBrk="1" hangingPunct="1">
              <a:buFont typeface="Wingdings" pitchFamily="2" charset="2"/>
              <a:buChar char="§"/>
            </a:pPr>
            <a:r>
              <a:rPr lang="en-AU" sz="1900" smtClean="0"/>
              <a:t>Class blog created as a platform or Voicethread - </a:t>
            </a:r>
            <a:r>
              <a:rPr lang="en-AU" sz="1900" u="sng" smtClean="0">
                <a:hlinkClick r:id="rId4"/>
              </a:rPr>
              <a:t>http://voicethread.com/</a:t>
            </a:r>
            <a:endParaRPr lang="en-AU" sz="1900" smtClean="0"/>
          </a:p>
          <a:p>
            <a:pPr eaLnBrk="1" hangingPunct="1">
              <a:buFont typeface="Wingdings" pitchFamily="2" charset="2"/>
              <a:buChar char="v"/>
            </a:pPr>
            <a:endParaRPr lang="en-AU" sz="1800" smtClean="0"/>
          </a:p>
          <a:p>
            <a:pPr eaLnBrk="1" hangingPunct="1">
              <a:buFont typeface="Wingdings" pitchFamily="2" charset="2"/>
              <a:buChar char="§"/>
            </a:pPr>
            <a:endParaRPr lang="en-AU" smtClean="0"/>
          </a:p>
        </p:txBody>
      </p:sp>
      <p:pic>
        <p:nvPicPr>
          <p:cNvPr id="46084"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16463" y="0"/>
            <a:ext cx="4419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250825" y="260350"/>
            <a:ext cx="3600450" cy="1143000"/>
          </a:xfrm>
          <a:gradFill>
            <a:gsLst>
              <a:gs pos="0">
                <a:srgbClr val="CBCBCB"/>
              </a:gs>
              <a:gs pos="43000">
                <a:schemeClr val="bg1"/>
              </a:gs>
              <a:gs pos="35000">
                <a:srgbClr val="5F5F5F"/>
              </a:gs>
              <a:gs pos="21001">
                <a:srgbClr val="5F5F5F"/>
              </a:gs>
              <a:gs pos="0">
                <a:srgbClr val="FFFFFF"/>
              </a:gs>
              <a:gs pos="67000">
                <a:srgbClr val="B2B2B2"/>
              </a:gs>
              <a:gs pos="99000">
                <a:srgbClr val="292929"/>
              </a:gs>
              <a:gs pos="95000">
                <a:srgbClr val="777777"/>
              </a:gs>
              <a:gs pos="100000">
                <a:srgbClr val="EAEAEA"/>
              </a:gs>
            </a:gsLst>
            <a:lin ang="5400000" scaled="0"/>
          </a:gradFill>
          <a:ln>
            <a:solidFill>
              <a:schemeClr val="tx1"/>
            </a:solidFill>
          </a:ln>
        </p:spPr>
        <p:txBody>
          <a:bodyPr/>
          <a:lstStyle/>
          <a:p>
            <a:pPr eaLnBrk="1" hangingPunct="1">
              <a:defRPr/>
            </a:pPr>
            <a:r>
              <a:rPr lang="en-AU" sz="5400" b="1" dirty="0" smtClean="0">
                <a:solidFill>
                  <a:schemeClr val="bg1"/>
                </a:solidFill>
              </a:rPr>
              <a:t>Sharing</a:t>
            </a:r>
          </a:p>
        </p:txBody>
      </p:sp>
      <p:sp>
        <p:nvSpPr>
          <p:cNvPr id="48131" name="Content Placeholder 2"/>
          <p:cNvSpPr>
            <a:spLocks noGrp="1"/>
          </p:cNvSpPr>
          <p:nvPr>
            <p:ph idx="1"/>
          </p:nvPr>
        </p:nvSpPr>
        <p:spPr>
          <a:xfrm>
            <a:off x="250825" y="1557338"/>
            <a:ext cx="3673475" cy="5046662"/>
          </a:xfrm>
        </p:spPr>
        <p:txBody>
          <a:bodyPr/>
          <a:lstStyle/>
          <a:p>
            <a:pPr eaLnBrk="1" hangingPunct="1">
              <a:buFont typeface="Wingdings" pitchFamily="2" charset="2"/>
              <a:buChar char="§"/>
              <a:defRPr/>
            </a:pPr>
            <a:r>
              <a:rPr lang="en-AU" sz="3700" dirty="0" smtClean="0"/>
              <a:t>Blogs</a:t>
            </a:r>
          </a:p>
          <a:p>
            <a:pPr eaLnBrk="1" hangingPunct="1">
              <a:buFont typeface="Wingdings" pitchFamily="2" charset="2"/>
              <a:buChar char="§"/>
              <a:defRPr/>
            </a:pPr>
            <a:r>
              <a:rPr lang="en-AU" sz="3700" dirty="0" smtClean="0"/>
              <a:t>Wikis</a:t>
            </a:r>
          </a:p>
          <a:p>
            <a:pPr eaLnBrk="1" hangingPunct="1">
              <a:buFont typeface="Wingdings" pitchFamily="2" charset="2"/>
              <a:buChar char="§"/>
              <a:defRPr/>
            </a:pPr>
            <a:r>
              <a:rPr lang="en-AU" sz="3700" dirty="0" smtClean="0"/>
              <a:t>Voicethread</a:t>
            </a:r>
          </a:p>
          <a:p>
            <a:pPr eaLnBrk="1" hangingPunct="1">
              <a:buFont typeface="Wingdings" pitchFamily="2" charset="2"/>
              <a:buChar char="§"/>
              <a:defRPr/>
            </a:pPr>
            <a:r>
              <a:rPr lang="en-AU" sz="3700" dirty="0" smtClean="0"/>
              <a:t>Peer assessment</a:t>
            </a:r>
          </a:p>
          <a:p>
            <a:pPr eaLnBrk="1" hangingPunct="1">
              <a:buFont typeface="Wingdings" pitchFamily="2" charset="2"/>
              <a:buChar char="§"/>
              <a:defRPr/>
            </a:pPr>
            <a:r>
              <a:rPr lang="en-AU" sz="3700" dirty="0" smtClean="0"/>
              <a:t>Collaborative writing</a:t>
            </a:r>
          </a:p>
          <a:p>
            <a:pPr eaLnBrk="1" hangingPunct="1">
              <a:buFont typeface="Wingdings" pitchFamily="2" charset="2"/>
              <a:buChar char="§"/>
              <a:defRPr/>
            </a:pPr>
            <a:r>
              <a:rPr lang="en-AU" sz="3700" dirty="0" smtClean="0"/>
              <a:t>Google Docs</a:t>
            </a:r>
          </a:p>
          <a:p>
            <a:pPr marL="0" indent="0" eaLnBrk="1" hangingPunct="1">
              <a:buFont typeface="Arial" charset="0"/>
              <a:buNone/>
              <a:defRPr/>
            </a:pPr>
            <a:endParaRPr lang="en-AU" dirty="0" smtClean="0"/>
          </a:p>
        </p:txBody>
      </p:sp>
      <p:pic>
        <p:nvPicPr>
          <p:cNvPr id="4710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22738" y="-22225"/>
            <a:ext cx="5062537" cy="38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40200" y="3784600"/>
            <a:ext cx="5003800"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a:xfrm>
            <a:off x="304800" y="274638"/>
            <a:ext cx="3733800" cy="792162"/>
          </a:xfrm>
          <a:solidFill>
            <a:srgbClr val="680000"/>
          </a:solidFill>
          <a:ln>
            <a:solidFill>
              <a:schemeClr val="tx1"/>
            </a:solidFill>
          </a:ln>
        </p:spPr>
        <p:txBody>
          <a:bodyPr rtlCol="0">
            <a:normAutofit fontScale="90000"/>
          </a:bodyPr>
          <a:lstStyle/>
          <a:p>
            <a:pPr eaLnBrk="1" fontAlgn="auto" hangingPunct="1">
              <a:spcAft>
                <a:spcPts val="0"/>
              </a:spcAft>
              <a:defRPr/>
            </a:pPr>
            <a:r>
              <a:rPr lang="en-US" sz="4000" b="1" dirty="0">
                <a:solidFill>
                  <a:schemeClr val="accent2">
                    <a:lumMod val="20000"/>
                    <a:lumOff val="80000"/>
                  </a:schemeClr>
                </a:solidFill>
              </a:rPr>
              <a:t>Critical Reflection</a:t>
            </a:r>
          </a:p>
        </p:txBody>
      </p:sp>
      <p:sp>
        <p:nvSpPr>
          <p:cNvPr id="48131" name="Rectangle 5"/>
          <p:cNvSpPr>
            <a:spLocks noGrp="1" noChangeArrowheads="1"/>
          </p:cNvSpPr>
          <p:nvPr>
            <p:ph type="body" sz="half" idx="1"/>
          </p:nvPr>
        </p:nvSpPr>
        <p:spPr>
          <a:xfrm>
            <a:off x="228600" y="1219200"/>
            <a:ext cx="3886200" cy="5334000"/>
          </a:xfrm>
        </p:spPr>
        <p:txBody>
          <a:bodyPr/>
          <a:lstStyle/>
          <a:p>
            <a:pPr eaLnBrk="1" hangingPunct="1">
              <a:buFont typeface="Wingdings" pitchFamily="2" charset="2"/>
              <a:buChar char="§"/>
            </a:pPr>
            <a:r>
              <a:rPr lang="en-US" sz="3400" smtClean="0"/>
              <a:t>Invites deeper </a:t>
            </a:r>
            <a:r>
              <a:rPr lang="en-US" sz="3400" smtClean="0">
                <a:hlinkClick r:id="rId3" action="ppaction://hlinkfile"/>
              </a:rPr>
              <a:t>understanding</a:t>
            </a:r>
            <a:r>
              <a:rPr lang="en-US" sz="3400" smtClean="0"/>
              <a:t> and promotes greater self-awareness of writing skills and knowledge</a:t>
            </a:r>
          </a:p>
          <a:p>
            <a:pPr eaLnBrk="1" hangingPunct="1">
              <a:buFont typeface="Wingdings" pitchFamily="2" charset="2"/>
              <a:buChar char="§"/>
            </a:pPr>
            <a:r>
              <a:rPr lang="en-US" sz="3400" smtClean="0"/>
              <a:t>Digital Portfolios</a:t>
            </a:r>
          </a:p>
          <a:p>
            <a:pPr eaLnBrk="1" hangingPunct="1">
              <a:buFont typeface="Wingdings" pitchFamily="2" charset="2"/>
              <a:buChar char="§"/>
            </a:pPr>
            <a:r>
              <a:rPr lang="en-US" sz="3400" smtClean="0"/>
              <a:t>Wikis and Blogs</a:t>
            </a:r>
          </a:p>
          <a:p>
            <a:pPr eaLnBrk="1" hangingPunct="1">
              <a:buFont typeface="Wingdings" pitchFamily="2" charset="2"/>
              <a:buChar char="§"/>
            </a:pPr>
            <a:r>
              <a:rPr lang="en-US" sz="3400" smtClean="0"/>
              <a:t>Podcasts</a:t>
            </a:r>
          </a:p>
        </p:txBody>
      </p:sp>
      <p:pic>
        <p:nvPicPr>
          <p:cNvPr id="48132" name="Picture 11" descr="mirror-self-reflection-image"/>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200525" y="0"/>
            <a:ext cx="4943475" cy="6858000"/>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3886200" cy="1249363"/>
          </a:xfrm>
          <a:solidFill>
            <a:schemeClr val="tx2">
              <a:lumMod val="40000"/>
              <a:lumOff val="60000"/>
            </a:schemeClr>
          </a:solidFill>
          <a:ln>
            <a:solidFill>
              <a:schemeClr val="tx1"/>
            </a:solidFill>
          </a:ln>
        </p:spPr>
        <p:txBody>
          <a:bodyPr>
            <a:noAutofit/>
          </a:bodyPr>
          <a:lstStyle/>
          <a:p>
            <a:pPr eaLnBrk="1" hangingPunct="1">
              <a:defRPr/>
            </a:pPr>
            <a:r>
              <a:rPr lang="en-US" sz="3000" b="1" dirty="0" smtClean="0">
                <a:solidFill>
                  <a:schemeClr val="bg1"/>
                </a:solidFill>
              </a:rPr>
              <a:t>Great Web20 Resources</a:t>
            </a:r>
            <a:endParaRPr lang="en-US" sz="3000" b="1" dirty="0">
              <a:solidFill>
                <a:schemeClr val="bg1"/>
              </a:solidFill>
            </a:endParaRPr>
          </a:p>
        </p:txBody>
      </p:sp>
      <p:sp>
        <p:nvSpPr>
          <p:cNvPr id="3" name="Content Placeholder 2"/>
          <p:cNvSpPr>
            <a:spLocks noGrp="1"/>
          </p:cNvSpPr>
          <p:nvPr>
            <p:ph idx="1"/>
          </p:nvPr>
        </p:nvSpPr>
        <p:spPr>
          <a:xfrm>
            <a:off x="304800" y="1600200"/>
            <a:ext cx="4038600" cy="4953000"/>
          </a:xfrm>
        </p:spPr>
        <p:txBody>
          <a:bodyPr>
            <a:normAutofit fontScale="92500"/>
          </a:bodyPr>
          <a:lstStyle/>
          <a:p>
            <a:pPr eaLnBrk="1" hangingPunct="1">
              <a:buFont typeface="Wingdings" pitchFamily="2" charset="2"/>
              <a:buChar char="§"/>
              <a:defRPr/>
            </a:pPr>
            <a:r>
              <a:rPr lang="en-US" b="1" dirty="0" smtClean="0"/>
              <a:t>Cooltoolsforschools Wiki: </a:t>
            </a:r>
            <a:r>
              <a:rPr lang="en-US" dirty="0" smtClean="0">
                <a:hlinkClick r:id="rId3"/>
              </a:rPr>
              <a:t>http://cooltoolsforschools.wikispaces.com/?responseToken=08d40fc592f425e0609f7b90a024fde22</a:t>
            </a:r>
            <a:endParaRPr lang="en-US" dirty="0" smtClean="0"/>
          </a:p>
          <a:p>
            <a:pPr eaLnBrk="1" hangingPunct="1">
              <a:buFont typeface="Wingdings" pitchFamily="2" charset="2"/>
              <a:buChar char="§"/>
              <a:defRPr/>
            </a:pPr>
            <a:r>
              <a:rPr lang="en-US" dirty="0">
                <a:hlinkClick r:id="rId4"/>
              </a:rPr>
              <a:t>http://</a:t>
            </a:r>
            <a:r>
              <a:rPr lang="en-US" dirty="0" smtClean="0">
                <a:hlinkClick r:id="rId4"/>
              </a:rPr>
              <a:t>www.learningplace.com.au/deliver/content.asp?pid=33292</a:t>
            </a:r>
            <a:r>
              <a:rPr lang="en-US" dirty="0" smtClean="0"/>
              <a:t> </a:t>
            </a:r>
          </a:p>
          <a:p>
            <a:pPr eaLnBrk="1" hangingPunct="1">
              <a:buFont typeface="Wingdings" pitchFamily="2" charset="2"/>
              <a:buChar char="§"/>
              <a:defRPr/>
            </a:pPr>
            <a:endParaRPr lang="en-US" dirty="0"/>
          </a:p>
        </p:txBody>
      </p:sp>
      <p:pic>
        <p:nvPicPr>
          <p:cNvPr id="49156" name="Picture 5" descr="64days_larger_poster1.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0"/>
            <a:ext cx="4724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333375"/>
            <a:ext cx="4103688" cy="1008063"/>
          </a:xfrm>
          <a:gradFill>
            <a:gsLst>
              <a:gs pos="0">
                <a:srgbClr val="CCCCFF"/>
              </a:gs>
              <a:gs pos="99000">
                <a:srgbClr val="99CCFF"/>
              </a:gs>
              <a:gs pos="2000">
                <a:srgbClr val="9966FF"/>
              </a:gs>
              <a:gs pos="61000">
                <a:srgbClr val="CC99FF"/>
              </a:gs>
              <a:gs pos="32000">
                <a:schemeClr val="bg1"/>
              </a:gs>
              <a:gs pos="94171">
                <a:schemeClr val="bg1"/>
              </a:gs>
              <a:gs pos="100000">
                <a:schemeClr val="bg1"/>
              </a:gs>
              <a:gs pos="100000">
                <a:schemeClr val="bg1"/>
              </a:gs>
            </a:gsLst>
            <a:lin ang="5400000" scaled="0"/>
          </a:gradFill>
          <a:ln>
            <a:solidFill>
              <a:schemeClr val="tx1"/>
            </a:solidFill>
          </a:ln>
        </p:spPr>
        <p:txBody>
          <a:bodyPr/>
          <a:lstStyle/>
          <a:p>
            <a:pPr>
              <a:defRPr/>
            </a:pPr>
            <a:r>
              <a:rPr lang="en-AU" sz="6000" b="1" dirty="0" smtClean="0"/>
              <a:t>Outcomes</a:t>
            </a:r>
            <a:endParaRPr lang="en-AU" sz="6000" b="1" dirty="0"/>
          </a:p>
        </p:txBody>
      </p:sp>
      <p:pic>
        <p:nvPicPr>
          <p:cNvPr id="7171"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484688" y="0"/>
            <a:ext cx="4659312" cy="6858000"/>
          </a:xfrm>
        </p:spPr>
      </p:pic>
      <p:sp>
        <p:nvSpPr>
          <p:cNvPr id="7172" name="Content Placeholder 6"/>
          <p:cNvSpPr>
            <a:spLocks noGrp="1"/>
          </p:cNvSpPr>
          <p:nvPr>
            <p:ph sz="half" idx="2"/>
          </p:nvPr>
        </p:nvSpPr>
        <p:spPr>
          <a:xfrm>
            <a:off x="250825" y="1484313"/>
            <a:ext cx="4321175" cy="4968875"/>
          </a:xfrm>
        </p:spPr>
        <p:txBody>
          <a:bodyPr/>
          <a:lstStyle/>
          <a:p>
            <a:pPr>
              <a:buFont typeface="Wingdings" pitchFamily="2" charset="2"/>
              <a:buChar char="§"/>
            </a:pPr>
            <a:r>
              <a:rPr lang="en-AU" sz="2700" b="1" smtClean="0"/>
              <a:t>LO3</a:t>
            </a:r>
            <a:r>
              <a:rPr lang="en-AU" sz="2700" smtClean="0"/>
              <a:t>: Generate and select ideas for writing and representing for a variety of purposes, audiences, contexts and cultures</a:t>
            </a:r>
          </a:p>
          <a:p>
            <a:pPr>
              <a:buFont typeface="Wingdings" pitchFamily="2" charset="2"/>
              <a:buChar char="§"/>
            </a:pPr>
            <a:r>
              <a:rPr lang="en-AU" sz="2700" b="1" smtClean="0"/>
              <a:t>LO4: </a:t>
            </a:r>
            <a:r>
              <a:rPr lang="en-AU" sz="2700" smtClean="0"/>
              <a:t>Develop, organise and express ideas coherently and cohesively in writing and representing for a variety of purposes, audiences, contexts and cultures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333375"/>
            <a:ext cx="4103688" cy="1008063"/>
          </a:xfrm>
          <a:gradFill>
            <a:gsLst>
              <a:gs pos="0">
                <a:srgbClr val="CCCCFF"/>
              </a:gs>
              <a:gs pos="99000">
                <a:srgbClr val="99CCFF"/>
              </a:gs>
              <a:gs pos="2000">
                <a:srgbClr val="9966FF"/>
              </a:gs>
              <a:gs pos="61000">
                <a:srgbClr val="CC99FF"/>
              </a:gs>
              <a:gs pos="32000">
                <a:schemeClr val="bg1"/>
              </a:gs>
              <a:gs pos="94171">
                <a:schemeClr val="bg1"/>
              </a:gs>
              <a:gs pos="100000">
                <a:schemeClr val="bg1"/>
              </a:gs>
              <a:gs pos="100000">
                <a:schemeClr val="bg1"/>
              </a:gs>
            </a:gsLst>
            <a:lin ang="5400000" scaled="0"/>
          </a:gradFill>
          <a:ln>
            <a:solidFill>
              <a:schemeClr val="tx1"/>
            </a:solidFill>
          </a:ln>
        </p:spPr>
        <p:txBody>
          <a:bodyPr/>
          <a:lstStyle/>
          <a:p>
            <a:pPr>
              <a:defRPr/>
            </a:pPr>
            <a:r>
              <a:rPr lang="en-AU" sz="6000" b="1" dirty="0" smtClean="0"/>
              <a:t>Outcomes</a:t>
            </a:r>
            <a:endParaRPr lang="en-AU" sz="6000" b="1" dirty="0"/>
          </a:p>
        </p:txBody>
      </p:sp>
      <p:pic>
        <p:nvPicPr>
          <p:cNvPr id="8195"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484688" y="0"/>
            <a:ext cx="4659312" cy="6858000"/>
          </a:xfrm>
        </p:spPr>
      </p:pic>
      <p:sp>
        <p:nvSpPr>
          <p:cNvPr id="8196" name="Content Placeholder 6"/>
          <p:cNvSpPr>
            <a:spLocks noGrp="1"/>
          </p:cNvSpPr>
          <p:nvPr>
            <p:ph sz="half" idx="2"/>
          </p:nvPr>
        </p:nvSpPr>
        <p:spPr>
          <a:xfrm>
            <a:off x="250825" y="1484313"/>
            <a:ext cx="4321175" cy="4968875"/>
          </a:xfrm>
        </p:spPr>
        <p:txBody>
          <a:bodyPr/>
          <a:lstStyle/>
          <a:p>
            <a:pPr>
              <a:buFont typeface="Wingdings" pitchFamily="2" charset="2"/>
              <a:buChar char="§"/>
            </a:pPr>
            <a:r>
              <a:rPr lang="en-AU" sz="3000" b="1" smtClean="0"/>
              <a:t>LO5: </a:t>
            </a:r>
            <a:r>
              <a:rPr lang="en-AU" sz="3000" smtClean="0"/>
              <a:t>Review, revise, proofread and edit to improve writing and representing</a:t>
            </a:r>
          </a:p>
          <a:p>
            <a:pPr>
              <a:buFont typeface="Wingdings" pitchFamily="2" charset="2"/>
              <a:buChar char="§"/>
            </a:pPr>
            <a:r>
              <a:rPr lang="en-AU" sz="3000" b="1" smtClean="0"/>
              <a:t>LO6: </a:t>
            </a:r>
            <a:r>
              <a:rPr lang="en-AU" sz="3000" smtClean="0"/>
              <a:t>Produce a variety of texts for creative, personal, academic and functional purposes, using an appropriate register and tone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3540125" cy="11430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ln>
            <a:solidFill>
              <a:schemeClr val="tx1"/>
            </a:solidFill>
          </a:ln>
        </p:spPr>
        <p:txBody>
          <a:bodyPr/>
          <a:lstStyle/>
          <a:p>
            <a:pPr>
              <a:defRPr/>
            </a:pPr>
            <a:r>
              <a:rPr lang="en-AU" b="1" dirty="0" smtClean="0">
                <a:hlinkClick r:id="rId2" action="ppaction://hlinkfile"/>
              </a:rPr>
              <a:t>Planning A4L</a:t>
            </a:r>
            <a:endParaRPr lang="en-AU" b="1" dirty="0"/>
          </a:p>
        </p:txBody>
      </p:sp>
      <p:sp>
        <p:nvSpPr>
          <p:cNvPr id="9219" name="Content Placeholder 5"/>
          <p:cNvSpPr>
            <a:spLocks noGrp="1"/>
          </p:cNvSpPr>
          <p:nvPr>
            <p:ph idx="1"/>
          </p:nvPr>
        </p:nvSpPr>
        <p:spPr>
          <a:xfrm>
            <a:off x="179388" y="1600200"/>
            <a:ext cx="3671887" cy="4924425"/>
          </a:xfrm>
        </p:spPr>
        <p:txBody>
          <a:bodyPr/>
          <a:lstStyle/>
          <a:p>
            <a:pPr marL="0" indent="0" algn="ctr">
              <a:buFont typeface="Arial" pitchFamily="34" charset="0"/>
              <a:buNone/>
            </a:pPr>
            <a:r>
              <a:rPr lang="en-AU" sz="3400" smtClean="0"/>
              <a:t>As we work through the ideas and sites begin to plan an assessment task for learning or a series of small tasks that you could use in your classroom.</a:t>
            </a:r>
          </a:p>
        </p:txBody>
      </p:sp>
      <p:pic>
        <p:nvPicPr>
          <p:cNvPr id="9220"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49800" y="0"/>
            <a:ext cx="4406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79388" y="274638"/>
            <a:ext cx="3887787" cy="1143000"/>
          </a:xfrm>
          <a:gradFill>
            <a:gsLst>
              <a:gs pos="10400">
                <a:srgbClr val="FFC000"/>
              </a:gs>
              <a:gs pos="0">
                <a:srgbClr val="7030A0"/>
              </a:gs>
              <a:gs pos="39999">
                <a:srgbClr val="0A128C"/>
              </a:gs>
              <a:gs pos="70000">
                <a:srgbClr val="181CC7"/>
              </a:gs>
              <a:gs pos="88000">
                <a:srgbClr val="7005D4"/>
              </a:gs>
              <a:gs pos="100000">
                <a:schemeClr val="tx1"/>
              </a:gs>
            </a:gsLst>
            <a:lin ang="5400000" scaled="0"/>
          </a:gradFill>
          <a:ln>
            <a:solidFill>
              <a:schemeClr val="tx1"/>
            </a:solidFill>
            <a:miter lim="800000"/>
            <a:headEnd/>
            <a:tailEnd/>
          </a:ln>
        </p:spPr>
        <p:txBody>
          <a:bodyPr/>
          <a:lstStyle/>
          <a:p>
            <a:pPr eaLnBrk="1" hangingPunct="1">
              <a:defRPr/>
            </a:pPr>
            <a:r>
              <a:rPr lang="en-AU" b="1" dirty="0" smtClean="0">
                <a:solidFill>
                  <a:schemeClr val="bg1"/>
                </a:solidFill>
              </a:rPr>
              <a:t>ICT &amp; Learning</a:t>
            </a:r>
          </a:p>
        </p:txBody>
      </p:sp>
      <p:sp>
        <p:nvSpPr>
          <p:cNvPr id="10243" name="Content Placeholder 2"/>
          <p:cNvSpPr>
            <a:spLocks noGrp="1"/>
          </p:cNvSpPr>
          <p:nvPr>
            <p:ph idx="1"/>
          </p:nvPr>
        </p:nvSpPr>
        <p:spPr>
          <a:xfrm>
            <a:off x="250825" y="1600200"/>
            <a:ext cx="3889375" cy="4781550"/>
          </a:xfrm>
        </p:spPr>
        <p:txBody>
          <a:bodyPr/>
          <a:lstStyle/>
          <a:p>
            <a:pPr marL="0" indent="0" eaLnBrk="1" hangingPunct="1">
              <a:lnSpc>
                <a:spcPct val="80000"/>
              </a:lnSpc>
              <a:spcBef>
                <a:spcPct val="0"/>
              </a:spcBef>
              <a:buFont typeface="Arial" pitchFamily="34" charset="0"/>
              <a:buNone/>
            </a:pPr>
            <a:r>
              <a:rPr lang="en-US" sz="3400" i="1" smtClean="0"/>
              <a:t>“Teach both Legacy and Future. If we’re smart, we’ll give our kids their heads to use all their technology and passion to learn, as we steer them in positive directions and truly enjoy the ride” Marc Prensky, 2008.</a:t>
            </a:r>
          </a:p>
        </p:txBody>
      </p:sp>
      <p:pic>
        <p:nvPicPr>
          <p:cNvPr id="1024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32288" y="0"/>
            <a:ext cx="48117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4572000" cy="1096962"/>
          </a:xfrm>
          <a:solidFill>
            <a:schemeClr val="bg2">
              <a:lumMod val="90000"/>
            </a:schemeClr>
          </a:solidFill>
          <a:ln>
            <a:solidFill>
              <a:schemeClr val="tx1"/>
            </a:solidFill>
          </a:ln>
        </p:spPr>
        <p:txBody>
          <a:bodyPr rtlCol="0">
            <a:normAutofit fontScale="90000"/>
          </a:bodyPr>
          <a:lstStyle/>
          <a:p>
            <a:pPr eaLnBrk="1" fontAlgn="auto" hangingPunct="1">
              <a:spcAft>
                <a:spcPts val="0"/>
              </a:spcAft>
              <a:defRPr/>
            </a:pPr>
            <a:r>
              <a:rPr lang="en-US" b="1" dirty="0" smtClean="0"/>
              <a:t>Why ICT &amp; Writing?</a:t>
            </a:r>
            <a:endParaRPr lang="en-US" b="1" dirty="0"/>
          </a:p>
        </p:txBody>
      </p:sp>
      <p:sp>
        <p:nvSpPr>
          <p:cNvPr id="15363" name="Content Placeholder 2"/>
          <p:cNvSpPr>
            <a:spLocks noGrp="1"/>
          </p:cNvSpPr>
          <p:nvPr>
            <p:ph idx="1"/>
          </p:nvPr>
        </p:nvSpPr>
        <p:spPr>
          <a:xfrm>
            <a:off x="304800" y="1600200"/>
            <a:ext cx="4495800" cy="4876800"/>
          </a:xfrm>
        </p:spPr>
        <p:txBody>
          <a:bodyPr>
            <a:normAutofit fontScale="85000" lnSpcReduction="20000"/>
          </a:bodyPr>
          <a:lstStyle/>
          <a:p>
            <a:pPr eaLnBrk="1" hangingPunct="1">
              <a:buFont typeface="Wingdings" pitchFamily="2" charset="2"/>
              <a:buChar char="§"/>
              <a:defRPr/>
            </a:pPr>
            <a:r>
              <a:rPr lang="en-US" b="1" dirty="0" smtClean="0"/>
              <a:t>Connections: </a:t>
            </a:r>
            <a:r>
              <a:rPr lang="en-US" dirty="0" smtClean="0"/>
              <a:t>Learning to ‘story’</a:t>
            </a:r>
          </a:p>
          <a:p>
            <a:pPr eaLnBrk="1" hangingPunct="1">
              <a:buFont typeface="Wingdings" pitchFamily="2" charset="2"/>
              <a:buChar char="§"/>
              <a:defRPr/>
            </a:pPr>
            <a:r>
              <a:rPr lang="en-US" b="1" dirty="0" smtClean="0"/>
              <a:t>Craft:</a:t>
            </a:r>
            <a:r>
              <a:rPr lang="en-US" dirty="0" smtClean="0"/>
              <a:t> Focus on the writing process and representation</a:t>
            </a:r>
          </a:p>
          <a:p>
            <a:pPr eaLnBrk="1" hangingPunct="1">
              <a:buFont typeface="Wingdings" pitchFamily="2" charset="2"/>
              <a:buChar char="§"/>
              <a:defRPr/>
            </a:pPr>
            <a:r>
              <a:rPr lang="en-US" b="1" dirty="0" smtClean="0"/>
              <a:t>Confidence:</a:t>
            </a:r>
            <a:r>
              <a:rPr lang="en-US" dirty="0" smtClean="0"/>
              <a:t> spelling and grammar </a:t>
            </a:r>
          </a:p>
          <a:p>
            <a:pPr eaLnBrk="1" hangingPunct="1">
              <a:buFont typeface="Wingdings" pitchFamily="2" charset="2"/>
              <a:buChar char="§"/>
              <a:defRPr/>
            </a:pPr>
            <a:r>
              <a:rPr lang="en-US" b="1" dirty="0" smtClean="0"/>
              <a:t>Vocabulary: </a:t>
            </a:r>
            <a:r>
              <a:rPr lang="en-US" dirty="0" smtClean="0"/>
              <a:t>synonyms, definitions</a:t>
            </a:r>
          </a:p>
          <a:p>
            <a:pPr eaLnBrk="1" hangingPunct="1">
              <a:buFont typeface="Wingdings" pitchFamily="2" charset="2"/>
              <a:buChar char="§"/>
              <a:defRPr/>
            </a:pPr>
            <a:r>
              <a:rPr lang="en-US" b="1" dirty="0" smtClean="0"/>
              <a:t>Refinement:</a:t>
            </a:r>
            <a:r>
              <a:rPr lang="en-US" dirty="0" smtClean="0"/>
              <a:t> Editing, spell check, peer marking, publishing</a:t>
            </a:r>
          </a:p>
          <a:p>
            <a:pPr eaLnBrk="1" hangingPunct="1">
              <a:buFont typeface="Wingdings" pitchFamily="2" charset="2"/>
              <a:buChar char="§"/>
              <a:defRPr/>
            </a:pPr>
            <a:r>
              <a:rPr lang="en-US" b="1" dirty="0" smtClean="0"/>
              <a:t>Creativity:</a:t>
            </a:r>
            <a:r>
              <a:rPr lang="en-US" dirty="0" smtClean="0"/>
              <a:t> Images, sound, video clips, Web 20 tools…</a:t>
            </a:r>
          </a:p>
          <a:p>
            <a:pPr eaLnBrk="1" hangingPunct="1">
              <a:buFont typeface="Wingdings" pitchFamily="2" charset="2"/>
              <a:buChar char="§"/>
              <a:defRPr/>
            </a:pPr>
            <a:endParaRPr lang="en-US" dirty="0" smtClean="0"/>
          </a:p>
        </p:txBody>
      </p:sp>
      <p:pic>
        <p:nvPicPr>
          <p:cNvPr id="11268" name="Picture 3" descr="penguin%20reflection%20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0"/>
            <a:ext cx="40767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715</TotalTime>
  <Words>2069</Words>
  <Application>Microsoft Office PowerPoint</Application>
  <PresentationFormat>On-screen Show (4:3)</PresentationFormat>
  <Paragraphs>298</Paragraphs>
  <Slides>46</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vt:lpstr>
      <vt:lpstr>Calibri</vt:lpstr>
      <vt:lpstr>STLiti</vt:lpstr>
      <vt:lpstr>Wingdings</vt:lpstr>
      <vt:lpstr>Baskerville Old Face</vt:lpstr>
      <vt:lpstr>CAC Moose</vt:lpstr>
      <vt:lpstr>Tekton Pro Bold</vt:lpstr>
      <vt:lpstr>Office Theme</vt:lpstr>
      <vt:lpstr>Enhancing writing and creativity through ICT</vt:lpstr>
      <vt:lpstr>Objectives</vt:lpstr>
      <vt:lpstr>Syllabus Requirements</vt:lpstr>
      <vt:lpstr>Confident Writers</vt:lpstr>
      <vt:lpstr>Outcomes</vt:lpstr>
      <vt:lpstr>Outcomes</vt:lpstr>
      <vt:lpstr>Planning A4L</vt:lpstr>
      <vt:lpstr>ICT &amp; Learning</vt:lpstr>
      <vt:lpstr>Why ICT &amp; Writing?</vt:lpstr>
      <vt:lpstr>The Research</vt:lpstr>
      <vt:lpstr>The Research</vt:lpstr>
      <vt:lpstr>PowerPoint Presentation</vt:lpstr>
      <vt:lpstr>Learning first; technology as a tool!</vt:lpstr>
      <vt:lpstr>Improving Writing</vt:lpstr>
      <vt:lpstr>The Craft of Writing</vt:lpstr>
      <vt:lpstr>The Craft of Composing a Narrative</vt:lpstr>
      <vt:lpstr>Activities</vt:lpstr>
      <vt:lpstr>Structure</vt:lpstr>
      <vt:lpstr>Activities</vt:lpstr>
      <vt:lpstr>Activities</vt:lpstr>
      <vt:lpstr>PowerPoint Presentation</vt:lpstr>
      <vt:lpstr>Ideas</vt:lpstr>
      <vt:lpstr>Activities</vt:lpstr>
      <vt:lpstr>Setting</vt:lpstr>
      <vt:lpstr>The Senses</vt:lpstr>
      <vt:lpstr>Character</vt:lpstr>
      <vt:lpstr>Activities</vt:lpstr>
      <vt:lpstr>Dialogue</vt:lpstr>
      <vt:lpstr>Vocabulary</vt:lpstr>
      <vt:lpstr>Activities</vt:lpstr>
      <vt:lpstr>Paragraphing &amp; Sentences</vt:lpstr>
      <vt:lpstr>Tapping into Imagery</vt:lpstr>
      <vt:lpstr>Imagery</vt:lpstr>
      <vt:lpstr>Digital Text</vt:lpstr>
      <vt:lpstr>The Steps</vt:lpstr>
      <vt:lpstr>The Steps</vt:lpstr>
      <vt:lpstr>Digital Storytelling</vt:lpstr>
      <vt:lpstr>The Sites</vt:lpstr>
      <vt:lpstr>Poetry</vt:lpstr>
      <vt:lpstr>Poetic Creativity</vt:lpstr>
      <vt:lpstr>Imagery Poetry</vt:lpstr>
      <vt:lpstr>Exposition</vt:lpstr>
      <vt:lpstr>Exposition</vt:lpstr>
      <vt:lpstr>Sharing</vt:lpstr>
      <vt:lpstr>Critical Reflection</vt:lpstr>
      <vt:lpstr>Great Web20 Resources</vt:lpstr>
    </vt:vector>
  </TitlesOfParts>
  <Company>Knox Grammar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ICT and Writing</dc:title>
  <dc:creator>user</dc:creator>
  <cp:lastModifiedBy>Peter</cp:lastModifiedBy>
  <cp:revision>80</cp:revision>
  <dcterms:created xsi:type="dcterms:W3CDTF">2010-10-31T01:50:31Z</dcterms:created>
  <dcterms:modified xsi:type="dcterms:W3CDTF">2010-11-11T19:53:37Z</dcterms:modified>
</cp:coreProperties>
</file>